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3" r:id="rId1"/>
  </p:sldMasterIdLst>
  <p:notesMasterIdLst>
    <p:notesMasterId r:id="rId32"/>
  </p:notesMasterIdLst>
  <p:handoutMasterIdLst>
    <p:handoutMasterId r:id="rId33"/>
  </p:handoutMasterIdLst>
  <p:sldIdLst>
    <p:sldId id="1211" r:id="rId2"/>
    <p:sldId id="1212" r:id="rId3"/>
    <p:sldId id="1229" r:id="rId4"/>
    <p:sldId id="1230" r:id="rId5"/>
    <p:sldId id="1213" r:id="rId6"/>
    <p:sldId id="1231" r:id="rId7"/>
    <p:sldId id="1232" r:id="rId8"/>
    <p:sldId id="1233" r:id="rId9"/>
    <p:sldId id="1214" r:id="rId10"/>
    <p:sldId id="1215" r:id="rId11"/>
    <p:sldId id="1216" r:id="rId12"/>
    <p:sldId id="1217" r:id="rId13"/>
    <p:sldId id="1218" r:id="rId14"/>
    <p:sldId id="1219" r:id="rId15"/>
    <p:sldId id="1220" r:id="rId16"/>
    <p:sldId id="1221" r:id="rId17"/>
    <p:sldId id="1222" r:id="rId18"/>
    <p:sldId id="1223" r:id="rId19"/>
    <p:sldId id="1224" r:id="rId20"/>
    <p:sldId id="1201" r:id="rId21"/>
    <p:sldId id="1227" r:id="rId22"/>
    <p:sldId id="1205" r:id="rId23"/>
    <p:sldId id="1234" r:id="rId24"/>
    <p:sldId id="1206" r:id="rId25"/>
    <p:sldId id="1207" r:id="rId26"/>
    <p:sldId id="1208" r:id="rId27"/>
    <p:sldId id="1209" r:id="rId28"/>
    <p:sldId id="1210" r:id="rId29"/>
    <p:sldId id="1226" r:id="rId30"/>
    <p:sldId id="1225" r:id="rId31"/>
  </p:sldIdLst>
  <p:sldSz cx="9144000" cy="6858000" type="screen4x3"/>
  <p:notesSz cx="7099300" cy="10234613"/>
  <p:embeddedFontLst>
    <p:embeddedFont>
      <p:font typeface="方正宋刻本秀楷简体" panose="02010600030101010101" charset="-122"/>
      <p:regular r:id="rId34"/>
    </p:embeddedFont>
    <p:embeddedFont>
      <p:font typeface="华文中宋" panose="02010600040101010101" pitchFamily="2" charset="-122"/>
      <p:regular r:id="rId35"/>
    </p:embeddedFont>
    <p:embeddedFont>
      <p:font typeface="隶书" panose="02010509060101010101" pitchFamily="49" charset="-122"/>
      <p:regular r:id="rId36"/>
    </p:embeddedFont>
    <p:embeddedFont>
      <p:font typeface="黑体" panose="02010609060101010101" pitchFamily="49" charset="-122"/>
      <p:regular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方正清刻本悦宋简体" panose="02010600030101010101" charset="-122"/>
      <p:regular r:id="rId42"/>
    </p:embeddedFont>
    <p:embeddedFont>
      <p:font typeface="Arial Black" panose="020B0A04020102020204" pitchFamily="34" charset="0"/>
      <p:bold r:id="rId43"/>
    </p:embeddedFont>
    <p:embeddedFont>
      <p:font typeface="Cambria Math" panose="02040503050406030204" pitchFamily="18" charset="0"/>
      <p:regular r:id="rId44"/>
    </p:embeddedFont>
    <p:embeddedFont>
      <p:font typeface="Verdana" panose="020B0604030504040204" pitchFamily="34" charset="0"/>
      <p:regular r:id="rId45"/>
      <p:bold r:id="rId46"/>
      <p:italic r:id="rId47"/>
      <p:boldItalic r:id="rId48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600" b="1" kern="1200">
        <a:solidFill>
          <a:schemeClr val="folHlink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600" b="1" kern="1200">
        <a:solidFill>
          <a:schemeClr val="folHlink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600" b="1" kern="1200">
        <a:solidFill>
          <a:schemeClr val="folHlink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600" b="1" kern="1200">
        <a:solidFill>
          <a:schemeClr val="folHlink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600" b="1" kern="1200">
        <a:solidFill>
          <a:schemeClr val="folHlink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600" b="1" kern="1200">
        <a:solidFill>
          <a:schemeClr val="folHlink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600" b="1" kern="1200">
        <a:solidFill>
          <a:schemeClr val="folHlink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600" b="1" kern="1200">
        <a:solidFill>
          <a:schemeClr val="folHlink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600" b="1" kern="1200">
        <a:solidFill>
          <a:schemeClr val="folHlink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0000"/>
    <a:srgbClr val="5F5F5F"/>
    <a:srgbClr val="FFFFCC"/>
    <a:srgbClr val="00FF00"/>
    <a:srgbClr val="CCFF99"/>
    <a:srgbClr val="9966FF"/>
    <a:srgbClr val="FF5050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7" autoAdjust="0"/>
    <p:restoredTop sz="87194" autoAdjust="0"/>
  </p:normalViewPr>
  <p:slideViewPr>
    <p:cSldViewPr showGuides="1">
      <p:cViewPr varScale="1">
        <p:scale>
          <a:sx n="63" d="100"/>
          <a:sy n="63" d="100"/>
        </p:scale>
        <p:origin x="151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49" d="100"/>
          <a:sy n="49" d="100"/>
        </p:scale>
        <p:origin x="-1932" y="-90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0.wmf"/><Relationship Id="rId1" Type="http://schemas.openxmlformats.org/officeDocument/2006/relationships/image" Target="../media/image19.wmf"/><Relationship Id="rId6" Type="http://schemas.openxmlformats.org/officeDocument/2006/relationships/image" Target="../media/image22.wmf"/><Relationship Id="rId5" Type="http://schemas.openxmlformats.org/officeDocument/2006/relationships/image" Target="../media/image15.wmf"/><Relationship Id="rId4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82" tIns="47791" rIns="95582" bIns="47791" numCol="1" anchor="t" anchorCtr="0" compatLnSpc="1">
            <a:prstTxWarp prst="textNoShape">
              <a:avLst/>
            </a:prstTxWarp>
          </a:bodyPr>
          <a:lstStyle>
            <a:lvl1pPr defTabSz="955675" eaLnBrk="1" hangingPunct="1">
              <a:defRPr sz="1300" b="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82" tIns="47791" rIns="95582" bIns="47791" numCol="1" anchor="t" anchorCtr="0" compatLnSpc="1">
            <a:prstTxWarp prst="textNoShape">
              <a:avLst/>
            </a:prstTxWarp>
          </a:bodyPr>
          <a:lstStyle>
            <a:lvl1pPr algn="r" defTabSz="955675" eaLnBrk="1" hangingPunct="1">
              <a:defRPr sz="1300" b="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82" tIns="47791" rIns="95582" bIns="47791" numCol="1" anchor="b" anchorCtr="0" compatLnSpc="1">
            <a:prstTxWarp prst="textNoShape">
              <a:avLst/>
            </a:prstTxWarp>
          </a:bodyPr>
          <a:lstStyle>
            <a:lvl1pPr defTabSz="955675" eaLnBrk="1" hangingPunct="1">
              <a:defRPr sz="1300" b="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82" tIns="47791" rIns="95582" bIns="47791" numCol="1" anchor="b" anchorCtr="0" compatLnSpc="1">
            <a:prstTxWarp prst="textNoShape">
              <a:avLst/>
            </a:prstTxWarp>
          </a:bodyPr>
          <a:lstStyle>
            <a:lvl1pPr algn="r" defTabSz="955675" eaLnBrk="1" hangingPunct="1">
              <a:defRPr sz="1300" b="0">
                <a:solidFill>
                  <a:schemeClr val="tx1"/>
                </a:solidFill>
                <a:effectLst/>
              </a:defRPr>
            </a:lvl1pPr>
          </a:lstStyle>
          <a:p>
            <a:pPr>
              <a:defRPr/>
            </a:pPr>
            <a:fld id="{6B422DAB-DDB3-45A4-97C5-277E2AADF1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82" tIns="47791" rIns="95582" bIns="47791" numCol="1" anchor="t" anchorCtr="0" compatLnSpc="1">
            <a:prstTxWarp prst="textNoShape">
              <a:avLst/>
            </a:prstTxWarp>
          </a:bodyPr>
          <a:lstStyle>
            <a:lvl1pPr defTabSz="955675" eaLnBrk="1" hangingPunct="1">
              <a:defRPr sz="1300" b="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82" tIns="47791" rIns="95582" bIns="47791" numCol="1" anchor="t" anchorCtr="0" compatLnSpc="1">
            <a:prstTxWarp prst="textNoShape">
              <a:avLst/>
            </a:prstTxWarp>
          </a:bodyPr>
          <a:lstStyle>
            <a:lvl1pPr algn="r" defTabSz="955675" eaLnBrk="1" hangingPunct="1">
              <a:defRPr sz="1300" b="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82" tIns="47791" rIns="95582" bIns="4779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82" tIns="47791" rIns="95582" bIns="47791" numCol="1" anchor="b" anchorCtr="0" compatLnSpc="1">
            <a:prstTxWarp prst="textNoShape">
              <a:avLst/>
            </a:prstTxWarp>
          </a:bodyPr>
          <a:lstStyle>
            <a:lvl1pPr defTabSz="955675" eaLnBrk="1" hangingPunct="1">
              <a:defRPr sz="1300" b="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82" tIns="47791" rIns="95582" bIns="47791" numCol="1" anchor="b" anchorCtr="0" compatLnSpc="1">
            <a:prstTxWarp prst="textNoShape">
              <a:avLst/>
            </a:prstTxWarp>
          </a:bodyPr>
          <a:lstStyle>
            <a:lvl1pPr algn="r" defTabSz="955675" eaLnBrk="1" hangingPunct="1">
              <a:defRPr sz="1300" b="0">
                <a:solidFill>
                  <a:schemeClr val="tx1"/>
                </a:solidFill>
                <a:effectLst/>
              </a:defRPr>
            </a:lvl1pPr>
          </a:lstStyle>
          <a:p>
            <a:pPr>
              <a:defRPr/>
            </a:pPr>
            <a:fld id="{E84B9802-04A4-4D97-A517-E5A0A479A18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0925"/>
            <a:ext cx="5207000" cy="460533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9048" tIns="49524" rIns="99048" bIns="49524"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098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12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739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083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9693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022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643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601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732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B9802-04A4-4D97-A517-E5A0A479A181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2039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539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751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522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077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88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9084F2-334A-4DDB-9464-5E00CC1F8DD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力学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5173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51638" y="165100"/>
            <a:ext cx="2160587" cy="63357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69875" y="165100"/>
            <a:ext cx="6329363" cy="63357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185FA8-1003-43FB-AE1D-26B183A4B8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力学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2469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165100"/>
            <a:ext cx="8075612" cy="9604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69875" y="1341438"/>
            <a:ext cx="4244975" cy="515937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67250" y="1341438"/>
            <a:ext cx="4244975" cy="515937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0F35FA-C0FB-41CB-A043-5F690B8485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力学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4256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0368DE-5D16-4782-B747-38D0940DFC0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力学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3930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69875" y="1009650"/>
            <a:ext cx="4244975" cy="5491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67250" y="1009650"/>
            <a:ext cx="4244975" cy="5491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9F9327-C73C-489D-81DD-763901FE38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力学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295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7DC1F7-53EE-4C77-AF8A-6B3FED7CD6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力学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6381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0FCA1C-329B-43D1-998A-05E0E6C684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力学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9344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DE536A-CA7F-4AA5-9447-F52743B470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力学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4881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2F5DB0-63F5-4F9D-868D-E82C4C1C1E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力学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3943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CA30E4-E836-4B66-B7D4-A19E77036F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力学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7431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D83BE9-C1DC-40E8-9DA6-9258A6E53E5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力学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2105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9875" y="1341438"/>
            <a:ext cx="8642350" cy="515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7" name="AutoShape 4"/>
          <p:cNvSpPr>
            <a:spLocks noChangeArrowheads="1"/>
          </p:cNvSpPr>
          <p:nvPr/>
        </p:nvSpPr>
        <p:spPr bwMode="auto">
          <a:xfrm>
            <a:off x="609600" y="1066800"/>
            <a:ext cx="7923213" cy="107950"/>
          </a:xfrm>
          <a:custGeom>
            <a:avLst/>
            <a:gdLst>
              <a:gd name="T0" fmla="*/ 0 w 1000"/>
              <a:gd name="T1" fmla="*/ 0 h 1000"/>
              <a:gd name="T2" fmla="*/ 4635080 w 1000"/>
              <a:gd name="T3" fmla="*/ 0 h 1000"/>
              <a:gd name="T4" fmla="*/ 4635080 w 1000"/>
              <a:gd name="T5" fmla="*/ 107950 h 1000"/>
              <a:gd name="T6" fmla="*/ 0 w 1000"/>
              <a:gd name="T7" fmla="*/ 107950 h 1000"/>
              <a:gd name="T8" fmla="*/ 0 w 1000"/>
              <a:gd name="T9" fmla="*/ 0 h 1000"/>
              <a:gd name="T10" fmla="*/ 7923213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381750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chemeClr val="tx1"/>
                </a:solidFill>
                <a:effectLst/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B6706A4F-3928-4D6E-8FA0-31C86CDCCF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29" name="Picture 12" descr="pku11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510"/>
          <a:stretch>
            <a:fillRect/>
          </a:stretch>
        </p:blipFill>
        <p:spPr bwMode="auto">
          <a:xfrm>
            <a:off x="609600" y="320675"/>
            <a:ext cx="65087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65100"/>
            <a:ext cx="8075612" cy="96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单击此处编辑母版标题样式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solidFill>
                  <a:schemeClr val="tx1"/>
                </a:solidFill>
                <a:effectLst/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zh-CN" altLang="en-US"/>
              <a:t>力学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34" charset="0"/>
          <a:ea typeface="宋体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1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fontAlgn="base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3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2.wmf"/><Relationship Id="rId4" Type="http://schemas.openxmlformats.org/officeDocument/2006/relationships/image" Target="../media/image9.wmf"/><Relationship Id="rId9" Type="http://schemas.openxmlformats.org/officeDocument/2006/relationships/oleObject" Target="../embeddings/oleObject9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1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17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14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15.w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2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21.wmf"/><Relationship Id="rId5" Type="http://schemas.openxmlformats.org/officeDocument/2006/relationships/image" Target="../media/image19.wmf"/><Relationship Id="rId15" Type="http://schemas.openxmlformats.org/officeDocument/2006/relationships/image" Target="../media/image22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0.wmf"/><Relationship Id="rId14" Type="http://schemas.openxmlformats.org/officeDocument/2006/relationships/oleObject" Target="../embeddings/oleObject2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灯片编号占位符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358BB0-DE81-4867-BD3A-4BC6CE7BFC94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Rectangle 1026"/>
          <p:cNvSpPr>
            <a:spLocks noGrp="1" noChangeArrowheads="1"/>
          </p:cNvSpPr>
          <p:nvPr>
            <p:ph type="body" sz="half" idx="1"/>
          </p:nvPr>
        </p:nvSpPr>
        <p:spPr>
          <a:xfrm>
            <a:off x="1212850" y="2060575"/>
            <a:ext cx="6711950" cy="3849688"/>
          </a:xfrm>
        </p:spPr>
        <p:txBody>
          <a:bodyPr/>
          <a:lstStyle/>
          <a:p>
            <a:pPr>
              <a:lnSpc>
                <a:spcPct val="110000"/>
              </a:lnSpc>
              <a:buClr>
                <a:schemeClr val="folHlink"/>
              </a:buClr>
            </a:pPr>
            <a:r>
              <a:rPr lang="en-US" altLang="zh-CN" sz="32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201</a:t>
            </a:r>
            <a:r>
              <a:rPr lang="en-US" altLang="zh-Hans" sz="32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8</a:t>
            </a:r>
            <a:r>
              <a:rPr lang="zh-CN" altLang="en-US" sz="32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年</a:t>
            </a:r>
            <a:r>
              <a:rPr lang="zh-Hans" altLang="en-US" sz="32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春</a:t>
            </a:r>
            <a:r>
              <a:rPr lang="zh-CN" altLang="en-US" sz="32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季学期</a:t>
            </a:r>
          </a:p>
          <a:p>
            <a:pPr>
              <a:lnSpc>
                <a:spcPct val="110000"/>
              </a:lnSpc>
              <a:buClr>
                <a:schemeClr val="folHlink"/>
              </a:buClr>
            </a:pPr>
            <a:r>
              <a:rPr lang="zh-CN" altLang="en-US" sz="32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数学物理方法大作业</a:t>
            </a:r>
            <a:endParaRPr lang="en-US" altLang="zh-CN" sz="3200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>
              <a:lnSpc>
                <a:spcPct val="110000"/>
              </a:lnSpc>
              <a:buClr>
                <a:schemeClr val="folHlink"/>
              </a:buClr>
            </a:pPr>
            <a:r>
              <a:rPr lang="zh-CN" altLang="en-US" sz="32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报告人：</a:t>
            </a:r>
            <a:r>
              <a:rPr lang="en-US" altLang="zh-CN" sz="32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xxx</a:t>
            </a:r>
          </a:p>
          <a:p>
            <a:pPr>
              <a:lnSpc>
                <a:spcPct val="110000"/>
              </a:lnSpc>
              <a:buClr>
                <a:schemeClr val="folHlink"/>
              </a:buClr>
            </a:pPr>
            <a:r>
              <a:rPr lang="zh-CN" altLang="en-US" sz="32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小组成员：杨帆 孙景南 王泽鑫 石晓霏 黄丽潼 哈杰</a:t>
            </a:r>
          </a:p>
        </p:txBody>
      </p:sp>
      <p:sp>
        <p:nvSpPr>
          <p:cNvPr id="4100" name="Rectangle 1027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zh-Hans" altLang="en-US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流体的阻力</a:t>
            </a:r>
            <a:endParaRPr lang="en-US" altLang="zh-CN" b="1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653728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F8CDF20-127F-1A4F-A4A3-33CE814457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67544" y="1517761"/>
                <a:ext cx="7989339" cy="4951222"/>
              </a:xfrm>
            </p:spPr>
            <p:txBody>
              <a:bodyPr/>
              <a:lstStyle/>
              <a:p>
                <a:pPr marL="469900" indent="-469900">
                  <a:lnSpc>
                    <a:spcPct val="90000"/>
                  </a:lnSpc>
                  <a:spcBef>
                    <a:spcPct val="20000"/>
                  </a:spcBef>
                  <a:buClr>
                    <a:srgbClr val="CC0000"/>
                  </a:buClr>
                  <a:buFont typeface="Wingdings" panose="05000000000000000000" pitchFamily="2" charset="2"/>
                  <a:buChar char="o"/>
                </a:pPr>
                <a:r>
                  <a:rPr lang="zh-Hans" altLang="en-US" sz="3200" b="0" cap="none" dirty="0" smtClean="0">
                    <a:solidFill>
                      <a:srgbClr val="000000"/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正则</a:t>
                </a:r>
                <a:r>
                  <a:rPr lang="zh-CN" altLang="en-US" sz="3200" b="0" cap="none" dirty="0">
                    <a:solidFill>
                      <a:srgbClr val="000000"/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参数</a:t>
                </a:r>
                <a:r>
                  <a:rPr lang="zh-Hans" altLang="en-US" sz="3200" b="0" cap="none" dirty="0">
                    <a:solidFill>
                      <a:srgbClr val="000000"/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  <a:cs typeface="+mn-cs"/>
                  </a:rPr>
                  <a:t>摄动</a:t>
                </a:r>
                <a:r>
                  <a:rPr kumimoji="1" lang="zh-Hans" altLang="en-US" sz="3200" b="0" dirty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运动方程</a:t>
                </a:r>
                <a:r>
                  <a:rPr kumimoji="1" lang="zh-Hans" altLang="en-US" sz="3200" b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：</a:t>
                </a:r>
                <a:r>
                  <a:rPr kumimoji="1" lang="en-US" altLang="zh-Hans" sz="3200" b="0" dirty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/>
                </a:r>
                <a:br>
                  <a:rPr kumimoji="1" lang="en-US" altLang="zh-Hans" sz="3200" b="0" dirty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</a:br>
                <a:r>
                  <a:rPr kumimoji="1" lang="zh-Hans" altLang="en-US" sz="2800" b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Hans" sz="2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Hans" sz="2800" b="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kumimoji="1" lang="en-US" altLang="zh-Hans" sz="2800" b="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Hans" sz="2800" b="0" i="1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kumimoji="1" lang="en-US" altLang="zh-Hans" sz="2800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Hans" sz="28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sz="2800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Hans" sz="2800" b="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f>
                      <m:fPr>
                        <m:ctrlPr>
                          <a:rPr kumimoji="1" lang="en-US" altLang="zh-Hans" sz="2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Hans" sz="2800" b="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kumimoji="1" lang="en-US" altLang="zh-Hans" sz="2800" b="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1" lang="en-US" altLang="zh-Hans" sz="2800" b="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kumimoji="1" lang="en-US" altLang="zh-Hans" sz="2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Hans" sz="2800" b="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Hans" sz="2800" b="0" i="1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kumimoji="1" lang="en-US" altLang="zh-Hans" sz="2800" b="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kumimoji="1" lang="en-US" altLang="zh-Hans" sz="2800" b="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Hans" sz="2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Hans" sz="28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Hans" sz="2800" b="0" i="1">
                            <a:latin typeface="Cambria Math" panose="02040503050406030204" pitchFamily="18" charset="0"/>
                          </a:rPr>
                          <m:t>𝑅𝑒</m:t>
                        </m:r>
                      </m:den>
                    </m:f>
                    <m:f>
                      <m:fPr>
                        <m:ctrlPr>
                          <a:rPr kumimoji="1" lang="en-US" altLang="zh-Hans" sz="2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kumimoji="1" lang="en-US" altLang="zh-Hans" sz="2800" b="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zh-Han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Han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1" lang="en-US" altLang="zh-Hans" sz="2800" b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/>
                </a:r>
                <a:br>
                  <a:rPr kumimoji="1" lang="en-US" altLang="zh-Hans" sz="2800" b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kumimoji="1" lang="en-US" altLang="zh-Hans" sz="2800" b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/>
                </a:r>
                <a:br>
                  <a:rPr kumimoji="1" lang="en-US" altLang="zh-Hans" sz="2800" b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kumimoji="1" lang="en-US" altLang="zh-Hans" sz="2800" b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Hans" sz="2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Hans" sz="2800" b="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Hans" sz="28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Hans" sz="28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kumimoji="1" lang="en-US" altLang="zh-Hans" sz="2800" b="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kumimoji="1" lang="en-US" altLang="zh-Hans" sz="2800" b="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kumimoji="1" lang="en-US" altLang="zh-Hans" sz="2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Sup>
                          <m:sSubSupPr>
                            <m:ctrlP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kumimoji="1" lang="en-US" altLang="zh-Hans" sz="28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Hans" sz="2800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</m:num>
                      <m:den>
                        <m:r>
                          <a:rPr kumimoji="1" lang="en-US" altLang="zh-Hans" sz="2800" b="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kumimoji="1" lang="en-US" altLang="zh-Hans" sz="28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Han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kumimoji="1" lang="en-US" altLang="zh-Han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kumimoji="1" lang="en-US" altLang="zh-Han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Han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kumimoji="1" lang="en-US" altLang="zh-Han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kumimoji="1" lang="en-US" altLang="zh-Hans" sz="2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Hans" sz="28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</m:num>
                      <m:den>
                        <m:r>
                          <a:rPr kumimoji="1" lang="en-US" altLang="zh-Han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Han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kumimoji="1" lang="en-US" altLang="zh-Han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zh-Han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Han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Han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kumimoji="1" lang="en-US" altLang="zh-Han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bSup>
                    <m:f>
                      <m:fPr>
                        <m:ctrlPr>
                          <a:rPr kumimoji="1" lang="en-US" altLang="zh-Han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Han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Han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kumimoji="1" lang="en-US" altLang="zh-Han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Han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kumimoji="1" lang="en-US" altLang="zh-Han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Hans" sz="2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Hans" sz="2800" b="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d>
                              <m:dPr>
                                <m:ctrlPr>
                                  <a:rPr kumimoji="1" lang="en-US" altLang="zh-Hans" sz="28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Hans" sz="28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kumimoji="1" lang="en-US" altLang="zh-Hans" sz="2800" b="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kumimoji="1" lang="en-US" altLang="zh-Hans" sz="2800" b="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kumimoji="1" lang="en-US" altLang="zh-Hans" sz="28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bSup>
                          <m:sSubSupPr>
                            <m:ctrlP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kumimoji="1" lang="en-US" altLang="zh-Hans" sz="2800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Hans" sz="28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num>
                      <m:den>
                        <m:r>
                          <a:rPr kumimoji="1" lang="en-US" altLang="zh-Hans" sz="2800" b="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kumimoji="1" lang="en-US" altLang="zh-Hans" sz="2800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kumimoji="1" lang="en-US" altLang="zh-Hans" sz="2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Hans" sz="2800" b="0" i="1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Hans" sz="2800" b="0" i="1">
                        <a:latin typeface="Cambria Math" panose="02040503050406030204" pitchFamily="18" charset="0"/>
                      </a:rPr>
                      <m:t>𝑂</m:t>
                    </m:r>
                    <m:r>
                      <a:rPr kumimoji="1" lang="en-US" altLang="zh-Hans" sz="2800" b="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Han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Han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kumimoji="1" lang="en-US" altLang="zh-Han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Hans" sz="2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Hans" sz="3200" b="0" dirty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/>
                </a:r>
                <a:br>
                  <a:rPr kumimoji="1" lang="en-US" altLang="zh-Hans" sz="3200" b="0" dirty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</a:br>
                <a:r>
                  <a:rPr kumimoji="1" lang="en-US" altLang="zh-Hans" sz="2800" b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/>
                </a:r>
                <a:br>
                  <a:rPr kumimoji="1" lang="en-US" altLang="zh-Hans" sz="2800" b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</a:br>
                <a:r>
                  <a:rPr kumimoji="1" lang="zh-Hans" altLang="en-US" sz="2800" b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取</a:t>
                </a:r>
                <a:r>
                  <a:rPr kumimoji="1" lang="zh-Hans" altLang="en-US" sz="2800" b="0" dirty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零阶近似，略去非线性的惯性项，方程得到线性化</a:t>
                </a:r>
                <a:r>
                  <a:rPr kumimoji="1" lang="en-US" altLang="zh-Hans" sz="2800" b="0" dirty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.</a:t>
                </a:r>
                <a:r>
                  <a:rPr kumimoji="1" lang="en-US" altLang="zh-Hans" sz="28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</a:t>
                </a:r>
                <a:br>
                  <a:rPr kumimoji="1" lang="en-US" altLang="zh-Hans" sz="28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Hans" sz="2800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Re</m:t>
                    </m:r>
                    <m:r>
                      <a:rPr kumimoji="1" lang="zh-Hans" altLang="en-U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kumimoji="1" lang="en-US" altLang="zh-Han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zh-Hans" altLang="en-US" sz="2800" b="0" dirty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意味着粘性力量级远大于</a:t>
                </a:r>
                <a:r>
                  <a:rPr kumimoji="1" lang="zh-Hans" altLang="en-US" sz="2800" b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惯性力</a:t>
                </a:r>
                <a:endParaRPr kumimoji="1" lang="zh-CN" altLang="en-US" sz="2600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F8CDF20-127F-1A4F-A4A3-33CE81445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7544" y="1517761"/>
                <a:ext cx="7989339" cy="4951222"/>
              </a:xfrm>
              <a:blipFill>
                <a:blip r:embed="rId2"/>
                <a:stretch>
                  <a:fillRect l="-1756" t="-2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50FB22-DC90-4444-BAEA-1DC038397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V="1">
            <a:off x="685800" y="1268760"/>
            <a:ext cx="7772400" cy="78627"/>
          </a:xfrm>
        </p:spPr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8D563267-0CDB-3342-A51F-89758CA691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0368DE-5D16-4782-B747-38D0940DFC0E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C7442C-ADD9-4D49-A2AC-B56524D07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033548" y="452055"/>
            <a:ext cx="50769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1.Navier-Stokes</a:t>
            </a:r>
            <a:r>
              <a:rPr lang="zh-CN" altLang="en-US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方程简介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29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45EA75-58BF-994E-AF6C-9075DB2BC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722313" y="5768975"/>
            <a:ext cx="7772400" cy="464025"/>
          </a:xfrm>
        </p:spPr>
        <p:txBody>
          <a:bodyPr/>
          <a:lstStyle/>
          <a:p>
            <a:r>
              <a:rPr kumimoji="1" lang="en-US" altLang="zh-CN" sz="2600" dirty="0">
                <a:latin typeface="+mn-lt"/>
              </a:rPr>
              <a:t> </a:t>
            </a:r>
            <a:endParaRPr kumimoji="1" lang="zh-CN" altLang="en-US" sz="2600" dirty="0">
              <a:latin typeface="+mn-lt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C33B3A-FAC8-F940-BB1B-EBEFAAD63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1262683"/>
            <a:ext cx="7772400" cy="45719"/>
          </a:xfrm>
        </p:spPr>
        <p:txBody>
          <a:bodyPr/>
          <a:lstStyle/>
          <a:p>
            <a:r>
              <a:rPr kumimoji="1" lang="zh-Hans" altLang="en-US" dirty="0"/>
              <a:t> </a:t>
            </a:r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125B97A1-F507-D043-B175-303A50E1B7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0368DE-5D16-4782-B747-38D0940DFC0E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9C76D5-B4F5-9C4E-86B7-49B23567D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8CEEFB-B216-E34B-A760-E3BAECE5F4B0}"/>
                  </a:ext>
                </a:extLst>
              </p:cNvPr>
              <p:cNvSpPr txBox="1"/>
              <p:nvPr/>
            </p:nvSpPr>
            <p:spPr>
              <a:xfrm>
                <a:off x="623627" y="1425085"/>
                <a:ext cx="7750840" cy="5480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eaLnBrk="1" hangingPunct="1">
                  <a:lnSpc>
                    <a:spcPct val="90000"/>
                  </a:lnSpc>
                  <a:buClr>
                    <a:srgbClr val="CC0000"/>
                  </a:buClr>
                </a:pPr>
                <a:r>
                  <a:rPr lang="en-US" altLang="zh-CN" sz="36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CN" sz="3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Stokes </a:t>
                </a:r>
                <a:r>
                  <a:rPr lang="zh-Hans" altLang="en-US" sz="3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近似</a:t>
                </a:r>
                <a:endParaRPr lang="en-US" altLang="zh-Hans" sz="3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Hans" altLang="en-US" sz="2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/>
                  </a:rPr>
                  <a:t>  </a:t>
                </a:r>
                <a:r>
                  <a:rPr kumimoji="1" lang="zh-Hans" alt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小雷诺数流动的零阶近似称为</a:t>
                </a:r>
                <a:r>
                  <a:rPr kumimoji="1" lang="en-US" altLang="zh-Han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Stokes</a:t>
                </a:r>
                <a:r>
                  <a:rPr kumimoji="1" lang="zh-Hans" alt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近似</a:t>
                </a:r>
                <a:endParaRPr kumimoji="1" lang="en-US" altLang="zh-Hans" sz="240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Hans" alt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  当不计质量力时，有量纲的</a:t>
                </a:r>
                <a:r>
                  <a:rPr kumimoji="1" lang="en-US" altLang="zh-Han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Stokes</a:t>
                </a:r>
                <a:r>
                  <a:rPr kumimoji="1" lang="zh-Hans" alt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近似方程为：</a:t>
                </a:r>
                <a:endParaRPr kumimoji="1" lang="en-US" altLang="zh-Hans" sz="240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Hans" alt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  </a:t>
                </a:r>
                <a14:m>
                  <m:oMath xmlns:m="http://schemas.openxmlformats.org/officeDocument/2006/math">
                    <m:r>
                      <a:rPr kumimoji="1" lang="zh-Hans" alt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𝛻</m:t>
                    </m:r>
                    <m:r>
                      <a:rPr kumimoji="1" lang="zh-Hans" alt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kumimoji="1" lang="zh-Hans" alt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Hans" sz="24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kumimoji="1" lang="en-US" altLang="zh-Han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en-US" altLang="zh-Hans" sz="240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  </a:t>
                </a:r>
                <a14:m>
                  <m:oMath xmlns:m="http://schemas.openxmlformats.org/officeDocument/2006/math">
                    <m:r>
                      <a:rPr kumimoji="1" lang="en-US" altLang="zh-CN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kumimoji="1" lang="en-US" altLang="zh-CN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kumimoji="1" lang="en-US" altLang="zh-CN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zh-CN" alt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p>
                      <m:sSupPr>
                        <m:ctrlPr>
                          <a:rPr kumimoji="1" lang="en-US" altLang="zh-CN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kumimoji="1" lang="en-US" altLang="zh-CN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⃗"/>
                        <m:ctrlPr>
                          <a:rPr kumimoji="1" lang="en-US" altLang="zh-CN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endParaRPr kumimoji="1" lang="en-US" altLang="zh-CN" sz="240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  stokes</a:t>
                </a:r>
                <a:r>
                  <a:rPr kumimoji="1" lang="zh-Hans" alt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近似的流动也称为“极慢运动”或者“蠕流”</a:t>
                </a:r>
                <a:endParaRPr kumimoji="1" lang="en-US" altLang="zh-Hans" sz="240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Hans" alt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     </a:t>
                </a:r>
                <a:r>
                  <a:rPr kumimoji="1" lang="zh-Hans" altLang="en-US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流动</a:t>
                </a:r>
                <a:r>
                  <a:rPr kumimoji="1" lang="en-US" altLang="zh-Hans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Re</a:t>
                </a:r>
                <a:r>
                  <a:rPr kumimoji="1" lang="zh-Hans" altLang="en-US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数小，对应流动尺度很小，或速度很小，或粘性系数很大</a:t>
                </a:r>
                <a:endParaRPr kumimoji="1" lang="en-US" altLang="zh-Hans" sz="180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Hans" altLang="en-US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       密度的影响只通过质量力来反映。如果不考虑质量力，密度不影响流动</a:t>
                </a:r>
                <a:endParaRPr kumimoji="1" lang="en-US" altLang="zh-Hans" sz="180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Hans" altLang="en-US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       时间导数项小时：流动状态与历史无关</a:t>
                </a:r>
                <a:endParaRPr kumimoji="1" lang="en-US" altLang="zh-Hans" sz="180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98CEEFB-B216-E34B-A760-E3BAECE5F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27" y="1425085"/>
                <a:ext cx="7750840" cy="5480346"/>
              </a:xfrm>
              <a:prstGeom prst="rect">
                <a:avLst/>
              </a:prstGeom>
              <a:blipFill>
                <a:blip r:embed="rId2"/>
                <a:stretch>
                  <a:fillRect t="-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070061" y="429488"/>
            <a:ext cx="50769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1.Navier-Stokes</a:t>
            </a:r>
            <a:r>
              <a:rPr lang="zh-CN" altLang="en-US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方程简介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279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C4015D-6AF3-6045-B73C-0576F8213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552" y="6792926"/>
            <a:ext cx="7772400" cy="1500187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42BC42B9-65DC-C342-91F9-6E629B264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0368DE-5D16-4782-B747-38D0940DFC0E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920516-2E79-384A-9E9A-9C98095A8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Han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A245663-D6E6-554B-84C1-25C7038B4440}"/>
                  </a:ext>
                </a:extLst>
              </p:cNvPr>
              <p:cNvSpPr txBox="1"/>
              <p:nvPr/>
            </p:nvSpPr>
            <p:spPr>
              <a:xfrm>
                <a:off x="1026942" y="1674055"/>
                <a:ext cx="7005444" cy="3401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69900" lvl="0" indent="-469900">
                  <a:lnSpc>
                    <a:spcPct val="90000"/>
                  </a:lnSpc>
                  <a:spcBef>
                    <a:spcPct val="20000"/>
                  </a:spcBef>
                  <a:buClr>
                    <a:srgbClr val="CC0000"/>
                  </a:buClr>
                  <a:buFont typeface="Wingdings" panose="05000000000000000000" pitchFamily="2" charset="2"/>
                  <a:buChar char="o"/>
                </a:pPr>
                <a:r>
                  <a:rPr lang="en-US" altLang="zh-CN" sz="3200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Stokes</a:t>
                </a:r>
                <a:r>
                  <a:rPr lang="zh-Hans" altLang="en-US" sz="3200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</a:t>
                </a:r>
                <a:r>
                  <a:rPr lang="zh-Hans" altLang="en-US" sz="320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方程的其他形式</a:t>
                </a:r>
                <a:endParaRPr lang="en-US" altLang="zh-Hans" sz="320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320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Hans" altLang="en-US" sz="26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   </a:t>
                </a:r>
                <a:r>
                  <a:rPr kumimoji="1" lang="zh-Hans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对方程两边取散度：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Hans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zh-Hans" altLang="en-US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kumimoji="1" lang="en-US" altLang="zh-Hans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Hans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zh-Hans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en-US" altLang="zh-CN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   </a:t>
                </a:r>
                <a:r>
                  <a:rPr kumimoji="1" lang="zh-Hans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对方程两边取调和运算：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Hans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zh-Hans" altLang="en-US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kumimoji="1" lang="en-US" altLang="zh-Hans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kumimoji="1" lang="en-US" altLang="zh-Hans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Hans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kumimoji="1" lang="en-US" altLang="zh-Hans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⃗"/>
                        <m:ctrlPr>
                          <a:rPr kumimoji="1" lang="en-US" altLang="zh-Hans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Hans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kumimoji="1" lang="en-US" altLang="zh-Hans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en-US" altLang="zh-Han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   </a:t>
                </a:r>
                <a:r>
                  <a:rPr kumimoji="1" lang="zh-Hans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对方程两端取旋度：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Han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zh-Hans" altLang="en-US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                  </m:t>
                        </m:r>
                        <m:r>
                          <a:rPr kumimoji="1" lang="zh-Hans" alt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kumimoji="1" lang="en-US" altLang="zh-Han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⃗"/>
                        <m:ctrlPr>
                          <a:rPr kumimoji="1" lang="en-US" altLang="zh-Hans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Hans" sz="2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𝛺</m:t>
                        </m:r>
                      </m:e>
                    </m:acc>
                    <m:r>
                      <a:rPr kumimoji="1" lang="en-US" altLang="zh-Hans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en-US" altLang="zh-Han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Hans" alt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   对平面流动，引入流函数可得：</a:t>
                </a:r>
                <a:r>
                  <a:rPr kumimoji="1" lang="en-US" altLang="zh-Han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Han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zh-Hans" altLang="en-U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kumimoji="1" lang="en-US" altLang="zh-Han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kumimoji="1" lang="en-US" altLang="zh-Han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Han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kumimoji="1" lang="en-US" altLang="zh-Hans" sz="2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Hans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kumimoji="1" lang="en-US" altLang="zh-Hans" sz="2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zh-CN" altLang="en-US" sz="2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A245663-D6E6-554B-84C1-25C7038B4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42" y="1674055"/>
                <a:ext cx="7005444" cy="3401187"/>
              </a:xfrm>
              <a:prstGeom prst="rect">
                <a:avLst/>
              </a:prstGeom>
              <a:blipFill>
                <a:blip r:embed="rId2"/>
                <a:stretch>
                  <a:fillRect l="-1913" t="-3763" b="-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033548" y="459824"/>
            <a:ext cx="50769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1.Navier-Stokes</a:t>
            </a:r>
            <a:r>
              <a:rPr lang="zh-CN" altLang="en-US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方程简介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616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84359-13A7-A54D-A312-1002F876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 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AB3365-89A3-0041-AE92-2E6E707C3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s" altLang="en-US" dirty="0"/>
              <a:t> </a:t>
            </a:r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7EFCAFE4-C570-4949-A3FE-C1DFA81035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0368DE-5D16-4782-B747-38D0940DFC0E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7C08FC-0643-1D43-80E1-061A65F83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Han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E124078-3DD6-7E48-BB72-2AFD6F06B6FA}"/>
              </a:ext>
            </a:extLst>
          </p:cNvPr>
          <p:cNvSpPr txBox="1"/>
          <p:nvPr/>
        </p:nvSpPr>
        <p:spPr>
          <a:xfrm>
            <a:off x="3285225" y="427613"/>
            <a:ext cx="2481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en-US" altLang="zh-Hans" sz="3600" dirty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2.</a:t>
            </a:r>
            <a:r>
              <a:rPr lang="zh-Hans" alt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 圆球绕流</a:t>
            </a:r>
            <a:endParaRPr lang="zh-CN" altLang="en-US" sz="3600" dirty="0">
              <a:solidFill>
                <a:schemeClr val="tx1"/>
              </a:solidFill>
              <a:latin typeface="Cambria Math" panose="02040503050406030204" pitchFamily="18" charset="0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0BD1069-EEAF-F64C-9441-B490159F31AB}"/>
                  </a:ext>
                </a:extLst>
              </p:cNvPr>
              <p:cNvSpPr txBox="1"/>
              <p:nvPr/>
            </p:nvSpPr>
            <p:spPr>
              <a:xfrm>
                <a:off x="412492" y="1544638"/>
                <a:ext cx="8423140" cy="36471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latinLnBrk="0" hangingPunct="1">
                  <a:lnSpc>
                    <a:spcPct val="100000"/>
                  </a:lnSpc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3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1.1 </a:t>
                </a:r>
                <a:r>
                  <a:rPr lang="zh-Hans" altLang="en-US" sz="3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物理问题</a:t>
                </a:r>
                <a:endParaRPr lang="en-US" altLang="zh-Hans" sz="3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Hans" altLang="en-US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       （</a:t>
                </a:r>
                <a:r>
                  <a:rPr kumimoji="1" lang="en-US" altLang="zh-Hans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1</a:t>
                </a:r>
                <a:r>
                  <a:rPr kumimoji="1" lang="zh-Hans" altLang="en-US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）考察小雷诺数均匀来流绕圆球的定常流动问题</a:t>
                </a:r>
                <a:endParaRPr kumimoji="1" lang="en-US" altLang="zh-Hans" sz="260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方正宋刻本秀楷简体" panose="02000000000000000000" pitchFamily="2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Hans" altLang="en-US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       （</a:t>
                </a:r>
                <a:r>
                  <a:rPr kumimoji="1" lang="en-US" altLang="zh-Hans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2</a:t>
                </a:r>
                <a:r>
                  <a:rPr kumimoji="1" lang="zh-Hans" altLang="en-US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）设无穷远来流速度为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sz="2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Hans" sz="2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𝑈</m:t>
                        </m:r>
                      </m:e>
                      <m:sub>
                        <m:r>
                          <a:rPr kumimoji="1" lang="en-US" altLang="zh-Hans" sz="2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∞</m:t>
                        </m:r>
                      </m:sub>
                    </m:sSub>
                  </m:oMath>
                </a14:m>
                <a:r>
                  <a:rPr kumimoji="1" lang="en-US" altLang="zh-CN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,</a:t>
                </a:r>
                <a:r>
                  <a:rPr kumimoji="1" lang="zh-Hans" altLang="en-US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 圆球直径为</a:t>
                </a:r>
                <a:r>
                  <a:rPr kumimoji="1" lang="en-US" altLang="zh-Hans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d</a:t>
                </a:r>
                <a:r>
                  <a:rPr kumimoji="1" lang="zh-Hans" altLang="en-US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，绕流的</a:t>
                </a:r>
                <a:endParaRPr kumimoji="1" lang="en-US" altLang="zh-Hans" sz="260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方正宋刻本秀楷简体" panose="02000000000000000000" pitchFamily="2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Hans" altLang="en-US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          雷诺数</a:t>
                </a:r>
                <a:r>
                  <a:rPr kumimoji="1" lang="en-US" altLang="zh-Hans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Re=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sz="26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Hans" sz="26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𝑈</m:t>
                        </m:r>
                      </m:e>
                      <m:sub>
                        <m:r>
                          <a:rPr kumimoji="1" lang="en-US" altLang="zh-Hans" sz="26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∞</m:t>
                        </m:r>
                      </m:sub>
                    </m:sSub>
                    <m:r>
                      <a:rPr kumimoji="1" lang="en-US" altLang="zh-Hans" sz="26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𝑑</m:t>
                    </m:r>
                    <m:r>
                      <a:rPr kumimoji="1" lang="en-US" altLang="zh-Hans" sz="26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/</m:t>
                    </m:r>
                    <m:r>
                      <a:rPr kumimoji="1" lang="en-US" altLang="zh-Hans" sz="26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𝑣</m:t>
                    </m:r>
                    <m:r>
                      <a:rPr kumimoji="1" lang="en-US" altLang="zh-Hans" sz="26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≪1</m:t>
                    </m:r>
                  </m:oMath>
                </a14:m>
                <a:r>
                  <a:rPr kumimoji="1" lang="en-US" altLang="zh-CN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, </a:t>
                </a:r>
                <a:r>
                  <a:rPr kumimoji="1" lang="zh-Hans" altLang="en-US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求流场速度、压强分布和圆</a:t>
                </a:r>
                <a:endParaRPr kumimoji="1" lang="en-US" altLang="zh-Hans" sz="260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方正宋刻本秀楷简体" panose="02000000000000000000" pitchFamily="2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Hans" altLang="en-US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          球所受阻力</a:t>
                </a:r>
                <a:endParaRPr kumimoji="1" lang="en-US" altLang="zh-Hans" sz="260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方正宋刻本秀楷简体" panose="02000000000000000000" pitchFamily="2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Hans" altLang="en-US" sz="2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rPr>
                  <a:t>         </a:t>
                </a:r>
                <a:endParaRPr kumimoji="1" lang="en-US" altLang="zh-Hans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0BD1069-EEAF-F64C-9441-B490159F3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92" y="1544638"/>
                <a:ext cx="8423140" cy="3647152"/>
              </a:xfrm>
              <a:prstGeom prst="rect">
                <a:avLst/>
              </a:prstGeom>
              <a:blipFill>
                <a:blip r:embed="rId2"/>
                <a:stretch>
                  <a:fillRect t="-3005" r="-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2DA8ABA4-0FAB-F543-B6F7-A5BFF4D34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848100"/>
            <a:ext cx="47117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1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DE014A-3BCB-3645-B31F-91A6DECCB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5445224"/>
            <a:ext cx="7772400" cy="323751"/>
          </a:xfrm>
        </p:spPr>
        <p:txBody>
          <a:bodyPr/>
          <a:lstStyle/>
          <a:p>
            <a:r>
              <a:rPr kumimoji="1" lang="zh-Hans" altLang="en-US" dirty="0"/>
              <a:t>   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1506F3-4779-AA43-97A7-EBBDE9CCC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4077072"/>
            <a:ext cx="7772400" cy="329828"/>
          </a:xfrm>
        </p:spPr>
        <p:txBody>
          <a:bodyPr/>
          <a:lstStyle/>
          <a:p>
            <a:r>
              <a:rPr kumimoji="1" lang="zh-Hans" altLang="en-US" dirty="0"/>
              <a:t>  </a:t>
            </a:r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13341F96-C000-1244-86C2-8912026CBF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0368DE-5D16-4782-B747-38D0940DFC0E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83F9DE-7519-EA46-993E-B889B2F56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Han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6D63013-E12E-D340-9D9A-54AF72434612}"/>
              </a:ext>
            </a:extLst>
          </p:cNvPr>
          <p:cNvSpPr/>
          <p:nvPr/>
        </p:nvSpPr>
        <p:spPr>
          <a:xfrm>
            <a:off x="3048230" y="476672"/>
            <a:ext cx="24817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en-US" altLang="zh-Hans" sz="3600" dirty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2.</a:t>
            </a:r>
            <a:r>
              <a:rPr lang="zh-Hans" alt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 圆球绕流</a:t>
            </a:r>
            <a:endParaRPr lang="zh-CN" altLang="en-US" sz="3600" dirty="0">
              <a:solidFill>
                <a:schemeClr val="tx1"/>
              </a:solidFill>
              <a:latin typeface="Cambria Math" panose="02040503050406030204" pitchFamily="18" charset="0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75524BC-DE48-8B4C-BB1D-9935CAC5597D}"/>
                  </a:ext>
                </a:extLst>
              </p:cNvPr>
              <p:cNvSpPr txBox="1"/>
              <p:nvPr/>
            </p:nvSpPr>
            <p:spPr>
              <a:xfrm>
                <a:off x="467545" y="1372581"/>
                <a:ext cx="8447856" cy="4399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69900" lvl="0" indent="-469900">
                  <a:spcBef>
                    <a:spcPct val="20000"/>
                  </a:spcBef>
                  <a:buClr>
                    <a:srgbClr val="CC0000"/>
                  </a:buClr>
                  <a:buFont typeface="Wingdings" panose="05000000000000000000" pitchFamily="2" charset="2"/>
                  <a:buChar char="o"/>
                </a:pPr>
                <a:r>
                  <a:rPr lang="zh-CN" altLang="en-US" sz="3200" b="0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小</a:t>
                </a:r>
                <a:r>
                  <a:rPr lang="zh-Hans" altLang="en-US" sz="3200" b="0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雷诺数</a:t>
                </a:r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流动</a:t>
                </a:r>
                <a:r>
                  <a:rPr lang="zh-Hans" altLang="en-US" sz="3200" b="0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的</a:t>
                </a:r>
                <a:r>
                  <a:rPr lang="zh-CN" altLang="en-US" sz="3200" b="0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运动</a:t>
                </a:r>
                <a:r>
                  <a:rPr lang="zh-Hans" altLang="en-US" sz="3200" b="0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方程</a:t>
                </a:r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和</a:t>
                </a:r>
                <a:r>
                  <a:rPr lang="zh-Hans" altLang="en-US" sz="3200" b="0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边界条件</a:t>
                </a:r>
                <a:endParaRPr lang="en-US" altLang="zh-Hans" sz="32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Hans" altLang="en-US" sz="2800" b="0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采用</a:t>
                </a:r>
                <a:r>
                  <a:rPr lang="zh-CN" altLang="en-US" sz="2800" b="0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球</a:t>
                </a:r>
                <a:r>
                  <a:rPr lang="zh-Hans" altLang="en-US" sz="2800" b="0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坐标系</a:t>
                </a:r>
                <a:r>
                  <a:rPr lang="zh-Hans" altLang="en-US" sz="28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，将原点放在球心，并使</a:t>
                </a:r>
                <a14:m>
                  <m:oMath xmlns:m="http://schemas.openxmlformats.org/officeDocument/2006/math">
                    <m:r>
                      <a:rPr lang="zh-Hans" altLang="en-US" sz="28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𝜃</m:t>
                    </m:r>
                    <m:r>
                      <a:rPr lang="en-US" altLang="zh-Hans" sz="28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=</m:t>
                    </m:r>
                    <m:r>
                      <a:rPr lang="en-US" altLang="zh-Hans" sz="28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0</m:t>
                    </m:r>
                  </m:oMath>
                </a14:m>
                <a:r>
                  <a:rPr lang="zh-Hans" altLang="en-US" sz="28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的轴线</a:t>
                </a:r>
                <a:endParaRPr lang="en-US" altLang="zh-Hans" sz="28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Hans" altLang="en-US" sz="28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与来流方向重合，流动的</a:t>
                </a:r>
                <a:r>
                  <a:rPr lang="zh-Hans" altLang="en-US" sz="2800" b="0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边界</a:t>
                </a:r>
                <a:r>
                  <a:rPr lang="zh-CN" altLang="en-US" sz="2800" b="0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条件</a:t>
                </a:r>
                <a:r>
                  <a:rPr lang="zh-Hans" altLang="en-US" sz="2800" b="0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是</a:t>
                </a:r>
                <a:r>
                  <a:rPr lang="zh-Hans" altLang="en-US" sz="28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轴对称的</a:t>
                </a:r>
                <a:r>
                  <a:rPr lang="zh-Hans" altLang="en-US" sz="2800" b="0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，有：</a:t>
                </a:r>
                <a:endParaRPr lang="en-US" altLang="zh-Hans" sz="2800" b="0" kern="0" dirty="0" smtClean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Hans" sz="28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800" b="0" i="1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𝑅</m:t>
                        </m:r>
                      </m:sub>
                    </m:sSub>
                    <m:r>
                      <a:rPr lang="en-US" altLang="zh-CN" sz="28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𝑟</m:t>
                        </m:r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,</m:t>
                        </m:r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𝜃</m:t>
                        </m:r>
                      </m:e>
                    </m:d>
                    <m:r>
                      <a:rPr lang="en-US" altLang="zh-CN" sz="28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,     </m:t>
                    </m:r>
                    <m:sSub>
                      <m:sSubPr>
                        <m:ctrlP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𝜃</m:t>
                        </m:r>
                      </m:sub>
                    </m:sSub>
                    <m:r>
                      <a:rPr lang="en-US" altLang="zh-CN" sz="28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𝑟</m:t>
                        </m:r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,</m:t>
                        </m:r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𝜃</m:t>
                        </m:r>
                      </m:e>
                    </m:d>
                    <m:r>
                      <a:rPr lang="en-US" altLang="zh-CN" sz="28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,   </m:t>
                    </m:r>
                    <m:r>
                      <a:rPr lang="en-US" altLang="zh-CN" sz="28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𝑝</m:t>
                    </m:r>
                    <m:r>
                      <a:rPr lang="en-US" altLang="zh-CN" sz="28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=</m:t>
                    </m:r>
                    <m:r>
                      <a:rPr lang="en-US" altLang="zh-CN" sz="28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𝑝</m:t>
                    </m:r>
                    <m:d>
                      <m:dPr>
                        <m:ctrlP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𝑟</m:t>
                        </m:r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,</m:t>
                        </m:r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𝜃</m:t>
                        </m:r>
                      </m:e>
                    </m:d>
                    <m:r>
                      <a:rPr lang="en-US" altLang="zh-CN" sz="28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,  </m:t>
                    </m:r>
                    <m:sSub>
                      <m:sSubPr>
                        <m:ctrlP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𝜑</m:t>
                        </m:r>
                      </m:sub>
                    </m:sSub>
                    <m:r>
                      <a:rPr lang="en-US" altLang="zh-CN" sz="28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=0,     </m:t>
                    </m:r>
                    <m:f>
                      <m:fPr>
                        <m:ctrlP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𝜕</m:t>
                        </m:r>
                      </m:num>
                      <m:den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𝜕𝜑</m:t>
                        </m:r>
                      </m:den>
                    </m:f>
                    <m:r>
                      <a:rPr lang="en-US" altLang="zh-CN" sz="28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=0</m:t>
                    </m:r>
                  </m:oMath>
                </a14:m>
                <a:endParaRPr lang="en-US" altLang="zh-CN" sz="2800" b="0" i="1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Hans" altLang="en-US" sz="2800" b="0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代入</a:t>
                </a:r>
                <a:r>
                  <a:rPr lang="zh-CN" altLang="en-US" sz="2800" b="0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球</a:t>
                </a:r>
                <a:r>
                  <a:rPr lang="zh-Hans" altLang="en-US" sz="2800" b="0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坐标</a:t>
                </a:r>
                <a:r>
                  <a:rPr lang="zh-Hans" altLang="en-US" sz="28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中的</a:t>
                </a:r>
                <a:r>
                  <a:rPr lang="en-US" altLang="zh-Hans" sz="28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Stokes</a:t>
                </a:r>
                <a:r>
                  <a:rPr lang="zh-Hans" altLang="en-US" sz="28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方程得</a:t>
                </a:r>
                <a:r>
                  <a:rPr lang="zh-Hans" altLang="en-US" sz="2800" b="0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：</a:t>
                </a:r>
                <a:endParaRPr lang="en-US" altLang="zh-Hans" sz="2800" b="0" kern="0" dirty="0" smtClean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Hans" sz="32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Hans" sz="32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Hans" sz="32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Hans" sz="32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Hans" sz="32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altLang="zh-Hans" sz="32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𝜕</m:t>
                          </m:r>
                          <m:r>
                            <a:rPr lang="en-US" altLang="zh-Hans" sz="32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𝑟</m:t>
                          </m:r>
                        </m:den>
                      </m:f>
                      <m:r>
                        <a:rPr lang="en-US" altLang="zh-Hans" sz="3200" b="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+</m:t>
                      </m:r>
                      <m:f>
                        <m:fPr>
                          <m:ctrlPr>
                            <a:rPr lang="en-US" altLang="zh-Hans" sz="32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Hans" sz="32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Hans" sz="32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altLang="zh-Hans" sz="32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Hans" sz="32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Hans" sz="32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Hans" sz="32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Hans" sz="32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𝜃</m:t>
                              </m:r>
                            </m:sub>
                          </m:sSub>
                        </m:num>
                        <m:den>
                          <m:r>
                            <a:rPr lang="en-US" altLang="zh-Hans" sz="32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𝜕𝜃</m:t>
                          </m:r>
                        </m:den>
                      </m:f>
                      <m:r>
                        <a:rPr lang="en-US" altLang="zh-Hans" sz="3200" b="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+</m:t>
                      </m:r>
                      <m:f>
                        <m:fPr>
                          <m:ctrlPr>
                            <a:rPr lang="en-US" altLang="zh-Hans" sz="32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Hans" sz="32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Hans" sz="32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Hans" sz="32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Hans" sz="32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altLang="zh-Hans" sz="32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𝑟</m:t>
                          </m:r>
                        </m:den>
                      </m:f>
                      <m:r>
                        <a:rPr lang="en-US" altLang="zh-Hans" sz="3200" b="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+</m:t>
                      </m:r>
                      <m:f>
                        <m:fPr>
                          <m:ctrlPr>
                            <a:rPr lang="en-US" altLang="zh-Hans" sz="32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Hans" sz="32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Hans" sz="32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Hans" sz="32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Hans" sz="32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𝑐𝑡𝑔</m:t>
                          </m:r>
                          <m:r>
                            <a:rPr lang="en-US" altLang="zh-Hans" sz="32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𝜃</m:t>
                          </m:r>
                        </m:num>
                        <m:den>
                          <m:r>
                            <a:rPr lang="en-US" altLang="zh-Hans" sz="32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𝑟</m:t>
                          </m:r>
                        </m:den>
                      </m:f>
                      <m:r>
                        <a:rPr lang="en-US" altLang="zh-Hans" sz="3200" b="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=0</m:t>
                      </m:r>
                    </m:oMath>
                  </m:oMathPara>
                </a14:m>
                <a:endParaRPr lang="en-US" altLang="zh-CN" sz="3200" b="0" i="1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75524BC-DE48-8B4C-BB1D-9935CAC55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5" y="1372581"/>
                <a:ext cx="8447856" cy="4399859"/>
              </a:xfrm>
              <a:prstGeom prst="rect">
                <a:avLst/>
              </a:prstGeom>
              <a:blipFill>
                <a:blip r:embed="rId2"/>
                <a:stretch>
                  <a:fillRect l="-1659" t="-1801" r="-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5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667A29-34CD-D141-B727-1032F751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51" y="6637655"/>
            <a:ext cx="7772400" cy="1362075"/>
          </a:xfrm>
        </p:spPr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450E51-14EE-1E4F-B459-A9AFD3584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34E8DDD9-908C-C84C-A418-E9C60096D5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0368DE-5D16-4782-B747-38D0940DFC0E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8C1B43-2025-B248-8A7B-F7A51C771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2FA70E-D308-EB49-9CCF-728F2E2777F1}"/>
              </a:ext>
            </a:extLst>
          </p:cNvPr>
          <p:cNvSpPr/>
          <p:nvPr/>
        </p:nvSpPr>
        <p:spPr>
          <a:xfrm>
            <a:off x="3264254" y="465793"/>
            <a:ext cx="24817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en-US" altLang="zh-Hans" sz="3600" dirty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2.</a:t>
            </a:r>
            <a:r>
              <a:rPr lang="zh-Hans" alt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 圆球绕流</a:t>
            </a:r>
            <a:endParaRPr lang="zh-CN" altLang="en-US" sz="3600" dirty="0">
              <a:solidFill>
                <a:schemeClr val="tx1"/>
              </a:solidFill>
              <a:latin typeface="Cambria Math" panose="02040503050406030204" pitchFamily="18" charset="0"/>
              <a:ea typeface="方正清刻本悦宋简体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1281C6-42E0-3C49-A59B-51940BEA8BDE}"/>
              </a:ext>
            </a:extLst>
          </p:cNvPr>
          <p:cNvSpPr txBox="1"/>
          <p:nvPr/>
        </p:nvSpPr>
        <p:spPr>
          <a:xfrm>
            <a:off x="1378634" y="1420837"/>
            <a:ext cx="1847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06DABBE-5E1E-544A-AE45-17886B0C012A}"/>
                  </a:ext>
                </a:extLst>
              </p:cNvPr>
              <p:cNvSpPr txBox="1"/>
              <p:nvPr/>
            </p:nvSpPr>
            <p:spPr>
              <a:xfrm>
                <a:off x="-53751" y="1576300"/>
                <a:ext cx="9324527" cy="4256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69900" lvl="0" indent="-469900">
                  <a:lnSpc>
                    <a:spcPct val="90000"/>
                  </a:lnSpc>
                  <a:spcBef>
                    <a:spcPct val="20000"/>
                  </a:spcBef>
                  <a:buClr>
                    <a:srgbClr val="CC0000"/>
                  </a:buClr>
                  <a:buFont typeface="Wingdings" panose="05000000000000000000" pitchFamily="2" charset="2"/>
                  <a:buChar char="o"/>
                </a:pPr>
                <a:r>
                  <a:rPr lang="zh-Hans" altLang="en-US" sz="3200" b="0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运动方程</a:t>
                </a:r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：</a:t>
                </a:r>
                <a:endParaRPr lang="en-US" altLang="zh-Hans" sz="32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𝜕</m:t>
                          </m:r>
                          <m: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𝑝</m:t>
                          </m:r>
                        </m:num>
                        <m:den>
                          <m: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𝜕</m:t>
                          </m:r>
                          <m: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𝑟</m:t>
                          </m:r>
                        </m:den>
                      </m:f>
                      <m:r>
                        <a:rPr lang="en-US" altLang="zh-CN" sz="2400" b="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=</m:t>
                      </m:r>
                      <m:r>
                        <a:rPr lang="en-US" altLang="zh-CN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𝜂</m:t>
                      </m:r>
                      <m:r>
                        <a:rPr lang="en-US" altLang="zh-CN" sz="2400" b="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[</m:t>
                      </m:r>
                      <m:f>
                        <m:fPr>
                          <m:ctrlP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𝑟</m:t>
                          </m:r>
                        </m:den>
                      </m:f>
                      <m:f>
                        <m:fPr>
                          <m:ctrlP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𝜕</m:t>
                          </m:r>
                          <m: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𝑟</m:t>
                          </m:r>
                        </m:den>
                      </m:f>
                      <m:r>
                        <a:rPr lang="en-US" altLang="zh-CN" sz="2400" b="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𝑐𝑡𝑔</m:t>
                          </m:r>
                          <m: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𝜃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𝜕𝜃</m:t>
                          </m:r>
                        </m:den>
                      </m:f>
                      <m:r>
                        <a:rPr lang="en-US" altLang="zh-CN" sz="2400" b="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𝜃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𝜕𝜃</m:t>
                          </m:r>
                        </m:den>
                      </m:f>
                      <m:r>
                        <a:rPr lang="en-US" altLang="zh-CN" sz="2400" b="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−</m:t>
                      </m:r>
                      <m:f>
                        <m:fPr>
                          <m:ctrlP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𝑐𝑡𝑔</m:t>
                          </m:r>
                          <m:r>
                            <a:rPr lang="en-US" altLang="zh-CN" sz="2400" b="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𝜃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4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]</m:t>
                      </m:r>
                    </m:oMath>
                  </m:oMathPara>
                </a14:m>
                <a:endParaRPr lang="en-US" altLang="zh-CN" sz="2400" b="0" i="1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lvl="0">
                  <a:defRPr/>
                </a:pPr>
                <a:endParaRPr lang="en-US" altLang="zh-CN" sz="2400" b="0" i="1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lvl="0">
                  <a:defRPr/>
                </a:pPr>
                <a:r>
                  <a:rPr lang="en-US" altLang="zh-CN" sz="2400" b="0" i="1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𝜕</m:t>
                        </m:r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𝑝</m:t>
                        </m:r>
                      </m:num>
                      <m:den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𝜕𝜃</m:t>
                        </m:r>
                      </m:den>
                    </m:f>
                    <m:r>
                      <a:rPr lang="en-US" altLang="zh-CN" sz="28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=</m:t>
                    </m:r>
                    <m:r>
                      <a:rPr lang="en-US" altLang="zh-CN" sz="2800" b="0" i="1" kern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𝜂</m:t>
                    </m:r>
                    <m:r>
                      <a:rPr lang="en-US" altLang="zh-CN" sz="28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[</m:t>
                    </m:r>
                    <m:f>
                      <m:fPr>
                        <m:ctrlP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800" b="0" i="1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𝜕</m:t>
                            </m:r>
                          </m:e>
                          <m:sup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𝜃</m:t>
                            </m:r>
                          </m:sub>
                        </m:sSub>
                      </m:num>
                      <m:den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8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2</m:t>
                        </m:r>
                      </m:num>
                      <m:den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𝜃</m:t>
                            </m:r>
                          </m:sub>
                        </m:sSub>
                      </m:num>
                      <m:den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𝜕</m:t>
                        </m:r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𝑟</m:t>
                        </m:r>
                      </m:den>
                    </m:f>
                    <m:r>
                      <a:rPr lang="en-US" altLang="zh-CN" sz="28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𝑐𝑡𝑔</m:t>
                        </m:r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𝜃</m:t>
                        </m:r>
                      </m:num>
                      <m:den>
                        <m:sSup>
                          <m:sSupPr>
                            <m:ctrlP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𝜃</m:t>
                            </m:r>
                          </m:sub>
                        </m:sSub>
                      </m:num>
                      <m:den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𝜕𝜃</m:t>
                        </m:r>
                      </m:den>
                    </m:f>
                    <m:r>
                      <a:rPr lang="en-US" altLang="zh-CN" sz="28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−</m:t>
                    </m:r>
                    <m:f>
                      <m:fPr>
                        <m:ctrlP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𝜕𝜃</m:t>
                        </m:r>
                      </m:den>
                    </m:f>
                    <m:r>
                      <a:rPr lang="en-US" altLang="zh-CN" sz="28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−</m:t>
                    </m:r>
                    <m:f>
                      <m:fPr>
                        <m:ctrlP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𝜃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𝑠𝑖</m:t>
                        </m:r>
                        <m:sSup>
                          <m:sSupPr>
                            <m:ctrlP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𝜃</m:t>
                        </m:r>
                      </m:den>
                    </m:f>
                    <m:r>
                      <a:rPr lang="en-US" altLang="zh-CN" sz="28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]</m:t>
                    </m:r>
                  </m:oMath>
                </a14:m>
                <a:endParaRPr lang="en-US" altLang="zh-CN" sz="2800" b="0" i="1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469900" lvl="0" indent="-469900">
                  <a:lnSpc>
                    <a:spcPct val="90000"/>
                  </a:lnSpc>
                  <a:spcBef>
                    <a:spcPct val="20000"/>
                  </a:spcBef>
                  <a:buClr>
                    <a:srgbClr val="CC0000"/>
                  </a:buClr>
                  <a:buFont typeface="Wingdings" panose="05000000000000000000" pitchFamily="2" charset="2"/>
                  <a:buChar char="o"/>
                </a:pPr>
                <a:endParaRPr lang="en-US" altLang="zh-CN" sz="28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469900" lvl="0" indent="-469900">
                  <a:lnSpc>
                    <a:spcPct val="90000"/>
                  </a:lnSpc>
                  <a:spcBef>
                    <a:spcPct val="20000"/>
                  </a:spcBef>
                  <a:buClr>
                    <a:srgbClr val="CC0000"/>
                  </a:buClr>
                  <a:buFont typeface="Wingdings" panose="05000000000000000000" pitchFamily="2" charset="2"/>
                  <a:buChar char="o"/>
                </a:pPr>
                <a:r>
                  <a:rPr lang="zh-Hans" altLang="en-US" sz="3200" b="0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边界条件</a:t>
                </a:r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：</a:t>
                </a:r>
                <a:endParaRPr lang="en-US" altLang="zh-Hans" sz="32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Han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无穷远来流条件</a:t>
                </a:r>
                <a:r>
                  <a:rPr kumimoji="1" lang="en-US" altLang="zh-Han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:   </a:t>
                </a:r>
                <a14:m>
                  <m:oMath xmlns:m="http://schemas.openxmlformats.org/officeDocument/2006/math">
                    <m:r>
                      <a:rPr kumimoji="1" lang="en-US" altLang="zh-Han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kumimoji="1" lang="en-US" altLang="zh-Han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→∞,  </m:t>
                    </m:r>
                    <m:sSub>
                      <m:sSubPr>
                        <m:ctrlPr>
                          <a:rPr kumimoji="1" lang="en-US" altLang="zh-Han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Han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zh-Han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Han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zh-Han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kumimoji="1" lang="en-US" altLang="zh-Han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</m:t>
                    </m:r>
                    <m:r>
                      <a:rPr kumimoji="1" lang="en-US" altLang="zh-Han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kumimoji="1" lang="en-US" altLang="zh-Han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kumimoji="1" lang="en-US" altLang="zh-Han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Han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kumimoji="1" lang="en-US" altLang="zh-Han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kumimoji="1" lang="en-US" altLang="zh-Han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kumimoji="1" lang="en-US" altLang="zh-Han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kumimoji="1" lang="en-US" altLang="zh-Han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𝑠𝑖𝑛</m:t>
                    </m:r>
                    <m:r>
                      <a:rPr kumimoji="1" lang="en-US" altLang="zh-Han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kumimoji="1" lang="en-US" altLang="zh-Han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1" lang="en-US" altLang="zh-Han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kumimoji="1" lang="en-US" altLang="zh-Han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Han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zh-Han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endParaRPr kumimoji="1" lang="en-US" altLang="zh-Han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Han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球面无滑移条件：</a:t>
                </a:r>
                <a14:m>
                  <m:oMath xmlns:m="http://schemas.openxmlformats.org/officeDocument/2006/math">
                    <m:r>
                      <a:rPr kumimoji="1" lang="en-US" altLang="zh-Han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kumimoji="1" lang="en-US" altLang="zh-Han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Han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kumimoji="1" lang="en-US" altLang="zh-Han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  </m:t>
                    </m:r>
                    <m:sSub>
                      <m:sSubPr>
                        <m:ctrlPr>
                          <a:rPr kumimoji="1" lang="en-US" altLang="zh-Han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Han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zh-Han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Han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Han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Han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kumimoji="1" lang="en-US" altLang="zh-Han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kumimoji="1" lang="en-US" altLang="zh-Han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06DABBE-5E1E-544A-AE45-17886B0C0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751" y="1576300"/>
                <a:ext cx="9324527" cy="4256806"/>
              </a:xfrm>
              <a:prstGeom prst="rect">
                <a:avLst/>
              </a:prstGeom>
              <a:blipFill>
                <a:blip r:embed="rId2"/>
                <a:stretch>
                  <a:fillRect l="-1438" t="-3009" b="-4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30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45C15E-1FE8-8C4C-B0D7-F7649722E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 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9DFA22-291C-3949-9C57-2C1F6A31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s" altLang="en-US" dirty="0"/>
              <a:t> </a:t>
            </a:r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EB98EB47-B3F4-4641-8564-68D0E37CC3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0368DE-5D16-4782-B747-38D0940DFC0E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965548-ABD7-6B4B-921A-25A076C68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Han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EAEF8F0-68F4-014E-B354-E44A78BA393B}"/>
              </a:ext>
            </a:extLst>
          </p:cNvPr>
          <p:cNvSpPr/>
          <p:nvPr/>
        </p:nvSpPr>
        <p:spPr>
          <a:xfrm>
            <a:off x="3048230" y="476672"/>
            <a:ext cx="24817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en-US" altLang="zh-Hans" sz="3600" dirty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2.</a:t>
            </a:r>
            <a:r>
              <a:rPr lang="zh-Hans" alt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 圆球绕流</a:t>
            </a:r>
            <a:endParaRPr lang="zh-CN" altLang="en-US" sz="3600" dirty="0">
              <a:solidFill>
                <a:schemeClr val="tx1"/>
              </a:solidFill>
              <a:latin typeface="Cambria Math" panose="02040503050406030204" pitchFamily="18" charset="0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E9235B3-1FC3-6047-BAA6-9C41F4921C25}"/>
                  </a:ext>
                </a:extLst>
              </p:cNvPr>
              <p:cNvSpPr txBox="1"/>
              <p:nvPr/>
            </p:nvSpPr>
            <p:spPr>
              <a:xfrm>
                <a:off x="467544" y="1412776"/>
                <a:ext cx="8280920" cy="5531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69900" lvl="0" indent="-469900">
                  <a:lnSpc>
                    <a:spcPct val="90000"/>
                  </a:lnSpc>
                  <a:spcBef>
                    <a:spcPct val="20000"/>
                  </a:spcBef>
                  <a:buClr>
                    <a:srgbClr val="CC0000"/>
                  </a:buClr>
                  <a:buFont typeface="Wingdings" panose="05000000000000000000" pitchFamily="2" charset="2"/>
                  <a:buChar char="o"/>
                </a:pPr>
                <a:r>
                  <a:rPr lang="zh-Hans" altLang="en-US" sz="3200" b="0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分离变量</a:t>
                </a:r>
                <a:r>
                  <a:rPr lang="en-US" altLang="zh-Han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,</a:t>
                </a:r>
                <a:r>
                  <a:rPr lang="zh-Hans" altLang="en-US" sz="3200" b="0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由</a:t>
                </a:r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边界条件可</a:t>
                </a:r>
                <a:r>
                  <a:rPr lang="zh-Hans" altLang="en-US" sz="3200" b="0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推断解的形式为：</a:t>
                </a:r>
                <a:endParaRPr lang="en-US" altLang="zh-Hans" sz="3200" b="0" kern="0" dirty="0" smtClean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lvl="0" algn="ctr">
                  <a:lnSpc>
                    <a:spcPct val="90000"/>
                  </a:lnSpc>
                  <a:spcBef>
                    <a:spcPct val="20000"/>
                  </a:spcBef>
                  <a:buClr>
                    <a:srgbClr val="CC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Hans" sz="32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Hans" sz="32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Hans" sz="3200" b="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Hans" sz="3200" b="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Hans" sz="3200" b="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altLang="zh-Hans" sz="3200" b="0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=</m:t>
                              </m:r>
                              <m:r>
                                <a:rPr lang="en-US" altLang="zh-Hans" sz="32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Hans" sz="3200" b="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ans" sz="3200" b="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altLang="zh-Hans" sz="32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altLang="zh-Hans" sz="3200" b="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Hans" sz="3200" b="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altLang="zh-CN" sz="3200" b="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3200" b="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CN" sz="3200" b="0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=</m:t>
                              </m:r>
                              <m:r>
                                <a:rPr lang="en-US" altLang="zh-CN" sz="32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zh-CN" sz="3200" b="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altLang="zh-CN" sz="32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altLang="zh-CN" sz="3200" b="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CN" sz="32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𝑝</m:t>
                              </m:r>
                              <m:r>
                                <a:rPr lang="en-US" altLang="zh-CN" sz="3200" b="0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=</m:t>
                              </m:r>
                              <m:r>
                                <a:rPr lang="zh-CN" altLang="en-US" sz="32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𝜂</m:t>
                              </m:r>
                              <m:r>
                                <a:rPr lang="en-US" altLang="zh-CN" sz="32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altLang="zh-CN" sz="3200" b="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altLang="zh-CN" sz="3200" b="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altLang="zh-CN" sz="3200" b="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b="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altLang="zh-CN" sz="3200" b="0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3200" b="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3200" b="0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∞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Hans" sz="3200" b="0" kern="0" dirty="0" smtClean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469900" lvl="0" indent="-469900">
                  <a:lnSpc>
                    <a:spcPct val="90000"/>
                  </a:lnSpc>
                  <a:spcBef>
                    <a:spcPct val="20000"/>
                  </a:spcBef>
                  <a:buClr>
                    <a:srgbClr val="CC0000"/>
                  </a:buClr>
                  <a:buFont typeface="Wingdings" panose="05000000000000000000" pitchFamily="2" charset="2"/>
                  <a:buChar char="o"/>
                </a:pPr>
                <a:r>
                  <a:rPr lang="zh-Hans" altLang="en-US" sz="3200" b="0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利用</a:t>
                </a:r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边界条件确定出</a:t>
                </a:r>
                <a14:m>
                  <m:oMath xmlns:m="http://schemas.openxmlformats.org/officeDocument/2006/math"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𝐹</m:t>
                    </m:r>
                    <m:d>
                      <m:dPr>
                        <m:ctrlP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𝜃</m:t>
                        </m:r>
                      </m:e>
                    </m:d>
                  </m:oMath>
                </a14:m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，</a:t>
                </a:r>
                <a:r>
                  <a:rPr lang="en-US" altLang="zh-CN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𝐺</m:t>
                    </m:r>
                    <m:d>
                      <m:dPr>
                        <m:ctrlPr>
                          <a:rPr lang="en-US" altLang="zh-CN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𝜃</m:t>
                        </m:r>
                      </m:e>
                    </m:d>
                  </m:oMath>
                </a14:m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函数的具体表达式</a:t>
                </a:r>
                <a:endParaRPr lang="en-US" altLang="zh-Hans" sz="32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lvl="0">
                  <a:defRPr/>
                </a:pPr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   代入无穷远边界条件中：</a:t>
                </a:r>
                <a:endParaRPr lang="en-US" altLang="zh-Hans" sz="32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lvl="0">
                  <a:defRPr/>
                </a:pPr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Hans" sz="3200" b="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∞</m:t>
                        </m:r>
                      </m:sub>
                    </m:sSub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𝑐𝑜𝑠</m:t>
                    </m:r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𝜃</m:t>
                    </m:r>
                    <m:r>
                      <a:rPr lang="en-US" altLang="zh-Hans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=</m:t>
                    </m:r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Hans" sz="3200" b="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∞</m:t>
                        </m:r>
                      </m:e>
                    </m:d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𝐹</m:t>
                    </m:r>
                    <m:d>
                      <m:dPr>
                        <m:ctrlP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𝜃</m:t>
                        </m:r>
                      </m:e>
                    </m:d>
                    <m:r>
                      <a:rPr lang="en-US" altLang="zh-Hans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,    </m:t>
                    </m:r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Hans" sz="3200" b="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∞</m:t>
                        </m:r>
                      </m:e>
                    </m:d>
                    <m:r>
                      <a:rPr lang="en-US" altLang="zh-Hans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Hans" sz="3200" b="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∞</m:t>
                        </m:r>
                      </m:sub>
                    </m:sSub>
                  </m:oMath>
                </a14:m>
                <a:endParaRPr lang="en-US" altLang="zh-Hans" sz="32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lvl="0">
                  <a:defRPr/>
                </a:pPr>
                <a:r>
                  <a:rPr lang="en-US" altLang="zh-CN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−</m:t>
                    </m:r>
                    <m:sSub>
                      <m:sSubPr>
                        <m:ctrlPr>
                          <a:rPr lang="en-US" altLang="zh-CN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3200" b="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∞</m:t>
                        </m:r>
                      </m:sub>
                    </m:sSub>
                    <m:r>
                      <a:rPr lang="en-US" altLang="zh-CN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𝑠𝑖𝑛</m:t>
                    </m:r>
                    <m:r>
                      <a:rPr lang="en-US" altLang="zh-CN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𝜃</m:t>
                    </m:r>
                    <m:r>
                      <a:rPr lang="en-US" altLang="zh-CN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=−</m:t>
                    </m:r>
                    <m:r>
                      <a:rPr lang="en-US" altLang="zh-CN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𝑔</m:t>
                    </m:r>
                    <m:d>
                      <m:dPr>
                        <m:ctrlPr>
                          <a:rPr lang="en-US" altLang="zh-CN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∞</m:t>
                        </m:r>
                      </m:e>
                    </m:d>
                    <m:r>
                      <a:rPr lang="en-US" altLang="zh-CN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𝐺</m:t>
                    </m:r>
                    <m:d>
                      <m:dPr>
                        <m:ctrlPr>
                          <a:rPr lang="en-US" altLang="zh-CN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𝜃</m:t>
                        </m:r>
                      </m:e>
                    </m:d>
                    <m:r>
                      <a:rPr lang="en-US" altLang="zh-CN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,  </m:t>
                    </m:r>
                    <m:r>
                      <a:rPr lang="en-US" altLang="zh-CN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𝑔</m:t>
                    </m:r>
                    <m:d>
                      <m:dPr>
                        <m:ctrlPr>
                          <a:rPr lang="en-US" altLang="zh-CN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∞</m:t>
                        </m:r>
                      </m:e>
                    </m:d>
                    <m:r>
                      <a:rPr lang="en-US" altLang="zh-CN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3200" b="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∞</m:t>
                        </m:r>
                      </m:sub>
                    </m:sSub>
                  </m:oMath>
                </a14:m>
                <a:endParaRPr lang="en-US" altLang="zh-CN" sz="32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indent="0" defTabSz="914400" latinLnBrk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故可设：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𝑟</m:t>
                        </m:r>
                      </m:sub>
                    </m:sSub>
                    <m:r>
                      <a:rPr lang="en-US" altLang="zh-Hans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=</m:t>
                    </m:r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𝑟</m:t>
                        </m:r>
                      </m:e>
                    </m:d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𝑐𝑜𝑠</m:t>
                    </m:r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𝜃</m:t>
                    </m:r>
                    <m:r>
                      <a:rPr lang="en-US" altLang="zh-Hans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,     </m:t>
                    </m:r>
                    <m:sSub>
                      <m:sSubPr>
                        <m:ctrlP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𝑉</m:t>
                        </m:r>
                      </m:e>
                      <m:sub>
                        <m: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𝜃</m:t>
                        </m:r>
                      </m:sub>
                    </m:sSub>
                    <m:r>
                      <a:rPr lang="en-US" altLang="zh-Hans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=−</m:t>
                    </m:r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𝑔</m:t>
                    </m:r>
                    <m:d>
                      <m:dPr>
                        <m:ctrlP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𝑟</m:t>
                        </m:r>
                      </m:e>
                    </m:d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𝑠𝑖𝑛</m:t>
                    </m:r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𝜃</m:t>
                    </m:r>
                  </m:oMath>
                </a14:m>
                <a:endParaRPr lang="en-US" altLang="zh-CN" sz="32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E9235B3-1FC3-6047-BAA6-9C41F4921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412776"/>
                <a:ext cx="8280920" cy="5531386"/>
              </a:xfrm>
              <a:prstGeom prst="rect">
                <a:avLst/>
              </a:prstGeom>
              <a:blipFill>
                <a:blip r:embed="rId2"/>
                <a:stretch>
                  <a:fillRect l="-1915" t="-2315" r="-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968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90A78-C28C-1946-AA67-87B8895A6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722313" y="5768975"/>
            <a:ext cx="7772400" cy="108297"/>
          </a:xfrm>
        </p:spPr>
        <p:txBody>
          <a:bodyPr/>
          <a:lstStyle/>
          <a:p>
            <a:r>
              <a:rPr kumimoji="1" lang="en-US" altLang="zh-CN" dirty="0"/>
              <a:t>   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ED0D52-3091-4A48-A08B-EF2D0461A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V="1">
            <a:off x="757838" y="6072361"/>
            <a:ext cx="7772400" cy="45719"/>
          </a:xfrm>
        </p:spPr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3E2D5574-C37A-B94F-874E-55C6E34E3A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0368DE-5D16-4782-B747-38D0940DFC0E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E8B47D-7A41-D845-8C9E-57CF5C015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D98EBB-39CE-9B4D-B3D6-9880AC3844BA}"/>
              </a:ext>
            </a:extLst>
          </p:cNvPr>
          <p:cNvSpPr/>
          <p:nvPr/>
        </p:nvSpPr>
        <p:spPr>
          <a:xfrm>
            <a:off x="3048230" y="476672"/>
            <a:ext cx="24817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en-US" altLang="zh-Hans" sz="3600" dirty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2.</a:t>
            </a:r>
            <a:r>
              <a:rPr lang="zh-Hans" alt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 圆球绕流</a:t>
            </a:r>
            <a:endParaRPr lang="zh-CN" altLang="en-US" sz="3600" dirty="0">
              <a:solidFill>
                <a:schemeClr val="tx1"/>
              </a:solidFill>
              <a:latin typeface="Cambria Math" panose="02040503050406030204" pitchFamily="18" charset="0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D920CCE-BF81-E74F-90F1-CA8CB72A904C}"/>
                  </a:ext>
                </a:extLst>
              </p:cNvPr>
              <p:cNvSpPr txBox="1"/>
              <p:nvPr/>
            </p:nvSpPr>
            <p:spPr>
              <a:xfrm>
                <a:off x="384076" y="1268760"/>
                <a:ext cx="8375848" cy="6624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latinLnBrk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代入连续方程和运动方程中可得：</a:t>
                </a:r>
                <a:endParaRPr lang="en-US" altLang="zh-Hans" sz="32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lvl="0" indent="0" algn="l" defTabSz="914400" latinLnBrk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Hans" sz="28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𝑐𝑜𝑠</m:t>
                    </m:r>
                    <m:r>
                      <a:rPr lang="en-US" altLang="zh-Hans" sz="28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𝜃</m:t>
                    </m:r>
                    <m:d>
                      <m:dPr>
                        <m:begChr m:val="["/>
                        <m:endChr m:val="]"/>
                        <m:ctrlPr>
                          <a:rPr lang="en-US" altLang="zh-Hans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Hans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Hans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Hans" sz="2800" b="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Hans" sz="2800" b="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+</m:t>
                        </m:r>
                        <m:f>
                          <m:fPr>
                            <m:ctrlPr>
                              <a:rPr lang="en-US" altLang="zh-Hans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Hans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Hans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𝑟</m:t>
                            </m:r>
                          </m:den>
                        </m:f>
                        <m:d>
                          <m:dPr>
                            <m:ctrlPr>
                              <a:rPr lang="en-US" altLang="zh-Hans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Hans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𝑓</m:t>
                            </m:r>
                            <m:r>
                              <a:rPr lang="en-US" altLang="zh-Hans" sz="2800" b="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−</m:t>
                            </m:r>
                            <m:r>
                              <a:rPr lang="en-US" altLang="zh-Hans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𝑔</m:t>
                            </m:r>
                          </m:e>
                        </m:d>
                      </m:e>
                    </m:d>
                    <m:r>
                      <a:rPr lang="en-US" altLang="zh-Hans" sz="28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=</m:t>
                    </m:r>
                    <m:r>
                      <a:rPr lang="en-US" altLang="zh-Hans" sz="28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0</m:t>
                    </m:r>
                  </m:oMath>
                </a14:m>
                <a:endParaRPr lang="en-US" altLang="zh-Hans" sz="28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lvl="0" indent="0" algn="l" defTabSz="914400" latinLnBrk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8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8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𝐻</m:t>
                    </m:r>
                    <m:d>
                      <m:dPr>
                        <m:ctrlP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𝜃</m:t>
                        </m:r>
                      </m:e>
                    </m:d>
                    <m:sSup>
                      <m:sSupPr>
                        <m:ctrlP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sSupPr>
                      <m:e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h</m:t>
                        </m:r>
                      </m:e>
                      <m:sup>
                        <m:r>
                          <a:rPr lang="en-US" altLang="zh-CN" sz="2800" b="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𝑟</m:t>
                        </m:r>
                      </m:e>
                    </m:d>
                    <m:r>
                      <a:rPr lang="en-US" altLang="zh-CN" sz="28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=</m:t>
                    </m:r>
                    <m:r>
                      <a:rPr lang="en-US" altLang="zh-CN" sz="28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𝑐𝑜𝑠</m:t>
                    </m:r>
                    <m:r>
                      <a:rPr lang="en-US" altLang="zh-CN" sz="28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𝜃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2800" b="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′′</m:t>
                            </m:r>
                          </m:sup>
                        </m:sSup>
                        <m:r>
                          <a:rPr lang="en-US" altLang="zh-CN" sz="2800" b="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𝑟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2800" b="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4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𝑓</m:t>
                            </m:r>
                            <m:r>
                              <a:rPr lang="en-US" altLang="zh-CN" sz="2800" b="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−</m:t>
                            </m:r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𝑔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8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lvl="0" indent="0" algn="l" defTabSz="914400" latinLnBrk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28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zh-CN" sz="2800" b="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𝜃</m:t>
                            </m:r>
                          </m:e>
                        </m:d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h</m:t>
                        </m:r>
                      </m:num>
                      <m:den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𝑟</m:t>
                        </m:r>
                      </m:den>
                    </m:f>
                    <m:r>
                      <a:rPr lang="en-US" altLang="zh-CN" sz="28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=</m:t>
                    </m:r>
                    <m:r>
                      <a:rPr lang="en-US" altLang="zh-CN" sz="28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𝑠𝑖𝑛</m:t>
                    </m:r>
                    <m:r>
                      <a:rPr lang="en-US" altLang="zh-CN" sz="28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𝜃</m:t>
                    </m:r>
                    <m:r>
                      <a:rPr lang="en-US" altLang="zh-CN" sz="28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[−</m:t>
                    </m:r>
                    <m:sSup>
                      <m:sSupPr>
                        <m:ctrlP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sSupPr>
                      <m:e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𝑔</m:t>
                        </m:r>
                      </m:e>
                      <m:sup>
                        <m:r>
                          <a:rPr lang="en-US" altLang="zh-CN" sz="2800" b="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′′</m:t>
                        </m:r>
                      </m:sup>
                    </m:sSup>
                    <m:r>
                      <a:rPr lang="en-US" altLang="zh-CN" sz="28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−</m:t>
                    </m:r>
                    <m:f>
                      <m:fPr>
                        <m:ctrlP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2</m:t>
                        </m:r>
                      </m:num>
                      <m:den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𝑟</m:t>
                        </m:r>
                      </m:den>
                    </m:f>
                    <m:sSup>
                      <m:sSupPr>
                        <m:ctrlP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sSupPr>
                      <m:e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𝑔</m:t>
                        </m:r>
                      </m:e>
                      <m:sup>
                        <m:r>
                          <a:rPr lang="en-US" altLang="zh-CN" sz="2800" b="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CN" sz="28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−</m:t>
                    </m:r>
                    <m:f>
                      <m:fPr>
                        <m:ctrlP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sSupPr>
                          <m:e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𝑓</m:t>
                        </m:r>
                        <m:r>
                          <a:rPr lang="en-US" altLang="zh-CN" sz="2800" b="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−</m:t>
                        </m:r>
                        <m:r>
                          <a:rPr lang="en-US" altLang="zh-CN" sz="28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𝑔</m:t>
                        </m:r>
                      </m:e>
                    </m:d>
                    <m:r>
                      <a:rPr lang="en-US" altLang="zh-CN" sz="28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]</m:t>
                    </m:r>
                  </m:oMath>
                </a14:m>
                <a:endParaRPr lang="en-US" altLang="zh-CN" sz="28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lvl="0" indent="0" algn="l" defTabSz="914400" latinLnBrk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由后两式可推得： </a:t>
                </a:r>
                <a14:m>
                  <m:oMath xmlns:m="http://schemas.openxmlformats.org/officeDocument/2006/math"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𝐻</m:t>
                    </m:r>
                    <m:d>
                      <m:dPr>
                        <m:ctrlP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𝜃</m:t>
                        </m:r>
                      </m:e>
                    </m:d>
                    <m:r>
                      <a:rPr lang="en-US" altLang="zh-Hans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=</m:t>
                    </m:r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𝑐𝑜𝑠</m:t>
                    </m:r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𝜃</m:t>
                    </m:r>
                  </m:oMath>
                </a14:m>
                <a:endParaRPr lang="en-US" altLang="zh-Hans" sz="32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lvl="0" indent="0" algn="l" defTabSz="914400" latinLnBrk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tabLst/>
                  <a:defRPr/>
                </a:pPr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并得到常微分方程组：</a:t>
                </a:r>
                <a:endParaRPr lang="en-US" altLang="zh-Hans" sz="32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lvl="0"/>
                <a:r>
                  <a:rPr lang="zh-Hans" altLang="en-US" sz="28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Hans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Hans" sz="2800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zh-Hans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Hans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altLang="zh-Hans" sz="2800" b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Hans" sz="2800" b="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Hans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Hans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altLang="zh-Hans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𝑟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altLang="zh-Hans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Hans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𝑓</m:t>
                                </m:r>
                                <m:r>
                                  <a:rPr lang="en-US" altLang="zh-Hans" sz="2800" b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−</m:t>
                                </m:r>
                                <m:r>
                                  <a:rPr lang="en-US" altLang="zh-Hans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𝑔</m:t>
                                </m:r>
                              </m:e>
                            </m:d>
                            <m:r>
                              <a:rPr lang="en-US" altLang="zh-Hans" sz="2800" b="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=</m:t>
                            </m:r>
                            <m:r>
                              <a:rPr lang="en-US" altLang="zh-Hans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altLang="zh-Hans" sz="2800" b="0" kern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 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altLang="zh-CN" sz="2800" b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800" b="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altLang="zh-CN" sz="2800" b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′′</m:t>
                                </m:r>
                              </m:sup>
                            </m:sSup>
                            <m:r>
                              <a:rPr lang="en-US" altLang="zh-CN" sz="2800" b="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𝑟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altLang="zh-CN" sz="2800" b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800" b="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4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d>
                              <m:dPr>
                                <m:ctrlP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𝑓</m:t>
                                </m:r>
                                <m:r>
                                  <a:rPr lang="en-US" altLang="zh-CN" sz="2800" b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−</m:t>
                                </m:r>
                                <m: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𝑔</m:t>
                                </m:r>
                              </m:e>
                            </m:d>
                          </m:e>
                          <m:e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h</m:t>
                            </m:r>
                            <m:r>
                              <a:rPr lang="en-US" altLang="zh-CN" sz="2800" b="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=</m:t>
                            </m:r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𝑟</m:t>
                            </m:r>
                            <m:d>
                              <m:dPr>
                                <m:ctrlP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altLang="zh-CN" sz="2800" b="0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′′</m:t>
                                    </m:r>
                                  </m:sup>
                                </m:sSup>
                                <m:r>
                                  <a:rPr lang="en-US" altLang="zh-CN" sz="2800" b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𝑟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altLang="zh-CN" sz="2800" b="0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2800" b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2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altLang="zh-CN" sz="2800" b="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方正宋刻本秀楷简体" panose="02000000000000000000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800" b="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方正宋刻本秀楷简体" panose="02000000000000000000" pitchFamily="2" charset="-122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altLang="zh-CN" sz="2800" b="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方正宋刻本秀楷简体" panose="02000000000000000000" pitchFamily="2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d>
                                  <m:dPr>
                                    <m:ctrlP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𝑓</m:t>
                                    </m:r>
                                    <m:r>
                                      <a:rPr lang="en-US" altLang="zh-CN" sz="2800" b="0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−</m:t>
                                    </m:r>
                                    <m: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𝑔</m:t>
                                    </m:r>
                                  </m:e>
                                </m:d>
                              </m:e>
                            </m:d>
                          </m:e>
                        </m:eqArr>
                      </m:e>
                    </m:d>
                  </m:oMath>
                </a14:m>
                <a:endParaRPr lang="en-US" altLang="zh-CN" sz="28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lvl="0" indent="0" algn="l" defTabSz="914400" latinLnBrk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tabLst/>
                  <a:defRPr/>
                </a:pPr>
                <a:endParaRPr lang="en-US" altLang="zh-CN" sz="28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lvl="0" indent="0" algn="l" defTabSz="914400" latinLnBrk="0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tabLst/>
                  <a:defRPr/>
                </a:pPr>
                <a:endParaRPr lang="zh-CN" altLang="en-US" sz="32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D920CCE-BF81-E74F-90F1-CA8CB72A9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76" y="1268760"/>
                <a:ext cx="8375848" cy="6624057"/>
              </a:xfrm>
              <a:prstGeom prst="rect">
                <a:avLst/>
              </a:prstGeom>
              <a:blipFill>
                <a:blip r:embed="rId2"/>
                <a:stretch>
                  <a:fillRect l="-1820" t="-1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01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1AB65-AB75-6F46-802B-E76578E05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7258050"/>
            <a:ext cx="7772400" cy="1362075"/>
          </a:xfrm>
        </p:spPr>
        <p:txBody>
          <a:bodyPr/>
          <a:lstStyle/>
          <a:p>
            <a:r>
              <a:rPr kumimoji="1" lang="en-US" altLang="zh-CN" dirty="0"/>
              <a:t>  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7CB157-CA94-A647-A284-8EFC83153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914" y="6858000"/>
            <a:ext cx="7772400" cy="1500187"/>
          </a:xfrm>
        </p:spPr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CB0D08F1-A17A-4145-A3DC-2ECC8A0B1B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0368DE-5D16-4782-B747-38D0940DFC0E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27F56C-D238-C749-BE58-6BC8312A5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25BB913-8132-D541-8BA3-BFA5C6AF06B5}"/>
              </a:ext>
            </a:extLst>
          </p:cNvPr>
          <p:cNvSpPr/>
          <p:nvPr/>
        </p:nvSpPr>
        <p:spPr>
          <a:xfrm>
            <a:off x="3765657" y="404664"/>
            <a:ext cx="24817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en-US" altLang="zh-Hans" sz="3600" dirty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2.</a:t>
            </a:r>
            <a:r>
              <a:rPr lang="zh-Hans" alt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 圆球绕流</a:t>
            </a:r>
            <a:endParaRPr lang="zh-CN" altLang="en-US" sz="3600" dirty="0">
              <a:solidFill>
                <a:schemeClr val="tx1"/>
              </a:solidFill>
              <a:latin typeface="Cambria Math" panose="02040503050406030204" pitchFamily="18" charset="0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3F08929-39D8-854F-B08D-0D378FA320A5}"/>
                  </a:ext>
                </a:extLst>
              </p:cNvPr>
              <p:cNvSpPr txBox="1"/>
              <p:nvPr/>
            </p:nvSpPr>
            <p:spPr>
              <a:xfrm>
                <a:off x="385536" y="1318795"/>
                <a:ext cx="8434936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indent="0" defTabSz="914400" latinLnBrk="0">
                  <a:buClrTx/>
                  <a:buSzTx/>
                  <a:buFontTx/>
                  <a:buNone/>
                  <a:tabLst/>
                  <a:defRPr/>
                </a:pPr>
                <a:r>
                  <a:rPr lang="zh-Hans" altLang="en-US" sz="3200" b="0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𝑟</m:t>
                    </m:r>
                    <m:r>
                      <a:rPr lang="en-US" altLang="zh-Hans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→∞</m:t>
                    </m:r>
                  </m:oMath>
                </a14:m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时</a:t>
                </a:r>
                <a14:m>
                  <m:oMath xmlns:m="http://schemas.openxmlformats.org/officeDocument/2006/math">
                    <m:r>
                      <a:rPr lang="en-US" altLang="zh-Hans" sz="3200" b="0" i="1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𝑝</m:t>
                    </m:r>
                    <m:r>
                      <a:rPr lang="en-US" altLang="zh-Hans" sz="3200" b="0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Hans" sz="3200" b="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Hans" sz="3200" b="0" i="1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𝑝</m:t>
                        </m:r>
                      </m:e>
                      <m:sub>
                        <m:r>
                          <a:rPr lang="en-US" altLang="zh-Hans" sz="3200" b="0" kern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∞</m:t>
                        </m:r>
                      </m:sub>
                    </m:sSub>
                    <m:r>
                      <a:rPr lang="en-US" altLang="zh-Hans" sz="3200" b="0" kern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, </m:t>
                    </m:r>
                  </m:oMath>
                </a14:m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得：</a:t>
                </a:r>
                <a14:m>
                  <m:oMath xmlns:m="http://schemas.openxmlformats.org/officeDocument/2006/math"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h</m:t>
                    </m:r>
                    <m:d>
                      <m:dPr>
                        <m:ctrlP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Hans" sz="3200" b="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∞</m:t>
                        </m:r>
                      </m:e>
                    </m:d>
                    <m:r>
                      <a:rPr lang="en-US" altLang="zh-Hans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=</m:t>
                    </m:r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0</m:t>
                    </m:r>
                  </m:oMath>
                </a14:m>
                <a:endParaRPr lang="en-US" altLang="zh-CN" sz="32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indent="0" defTabSz="914400" latinLnBrk="0">
                  <a:buClrTx/>
                  <a:buSzTx/>
                  <a:buFontTx/>
                  <a:buNone/>
                  <a:tabLst/>
                  <a:defRPr/>
                </a:pPr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得到</a:t>
                </a:r>
                <a14:m>
                  <m:oMath xmlns:m="http://schemas.openxmlformats.org/officeDocument/2006/math"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𝑓</m:t>
                    </m:r>
                    <m:r>
                      <a:rPr lang="en-US" altLang="zh-Hans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,</m:t>
                    </m:r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𝑔</m:t>
                    </m:r>
                    <m:r>
                      <a:rPr lang="en-US" altLang="zh-Hans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, </m:t>
                    </m:r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h</m:t>
                    </m:r>
                  </m:oMath>
                </a14:m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的边界条件为：</a:t>
                </a:r>
                <a:endParaRPr lang="en-US" altLang="zh-Hans" sz="32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indent="0" defTabSz="914400" latinLnBrk="0">
                  <a:buClrTx/>
                  <a:buSzTx/>
                  <a:buFontTx/>
                  <a:buNone/>
                  <a:tabLst/>
                  <a:defRPr/>
                </a:pPr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Hans" sz="3200" b="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∞</m:t>
                        </m:r>
                      </m:e>
                    </m:d>
                    <m:r>
                      <a:rPr lang="en-US" altLang="zh-Hans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Hans" sz="3200" b="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∞</m:t>
                        </m:r>
                      </m:sub>
                    </m:sSub>
                    <m:r>
                      <a:rPr lang="en-US" altLang="zh-Hans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,  </m:t>
                    </m:r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3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R</m:t>
                        </m:r>
                      </m:e>
                    </m:d>
                    <m:r>
                      <a:rPr lang="en-US" altLang="zh-Hans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=</m:t>
                    </m:r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0</m:t>
                    </m:r>
                    <m:r>
                      <a:rPr lang="en-US" altLang="zh-Hans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, </m:t>
                    </m:r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𝑔</m:t>
                    </m:r>
                    <m:d>
                      <m:dPr>
                        <m:ctrlP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Hans" sz="3200" b="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∞</m:t>
                        </m:r>
                      </m:e>
                    </m:d>
                    <m:r>
                      <a:rPr lang="en-US" altLang="zh-Hans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Hans" sz="3200" b="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∞</m:t>
                        </m:r>
                      </m:sub>
                    </m:sSub>
                    <m:r>
                      <a:rPr lang="en-US" altLang="zh-Hans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, </m:t>
                    </m:r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𝑔</m:t>
                    </m:r>
                    <m:d>
                      <m:dPr>
                        <m:ctrlP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Hans" sz="32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𝑅</m:t>
                        </m:r>
                      </m:e>
                    </m:d>
                    <m:r>
                      <a:rPr lang="en-US" altLang="zh-Hans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=</m:t>
                    </m:r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0</m:t>
                    </m:r>
                    <m:r>
                      <a:rPr lang="en-US" altLang="zh-Hans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,  </m:t>
                    </m:r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h</m:t>
                    </m:r>
                    <m:d>
                      <m:dPr>
                        <m:ctrlP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Hans" sz="3200" b="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∞</m:t>
                        </m:r>
                      </m:e>
                    </m:d>
                    <m:r>
                      <a:rPr lang="en-US" altLang="zh-Hans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=</m:t>
                    </m:r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0</m:t>
                    </m:r>
                  </m:oMath>
                </a14:m>
                <a:endParaRPr lang="en-US" altLang="zh-Hans" sz="32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indent="0" defTabSz="914400" latinLnBrk="0">
                  <a:buClrTx/>
                  <a:buSzTx/>
                  <a:buFontTx/>
                  <a:buNone/>
                  <a:tabLst/>
                  <a:defRPr/>
                </a:pPr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求解以上方程组的具体方法</a:t>
                </a:r>
                <a:endParaRPr lang="en-US" altLang="zh-Hans" sz="32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indent="0" defTabSz="914400" latinLnBrk="0">
                  <a:buClrTx/>
                  <a:buSzTx/>
                  <a:buFontTx/>
                  <a:buNone/>
                  <a:tabLst/>
                  <a:defRPr/>
                </a:pPr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   先消去</a:t>
                </a:r>
                <a:r>
                  <a:rPr lang="en-US" altLang="zh-Hans" sz="3200" b="0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g, h</a:t>
                </a:r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，得到关于</a:t>
                </a:r>
                <a:r>
                  <a:rPr lang="en-US" altLang="zh-Han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f</a:t>
                </a:r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的常微分方程为：</a:t>
                </a:r>
                <a:endParaRPr lang="en-US" altLang="zh-Hans" sz="32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indent="0" defTabSz="914400" latinLnBrk="0">
                  <a:buClrTx/>
                  <a:buSzTx/>
                  <a:buFontTx/>
                  <a:buNone/>
                  <a:tabLst/>
                  <a:defRPr/>
                </a:pPr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sSupPr>
                      <m:e>
                        <m: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𝑟</m:t>
                        </m:r>
                      </m:e>
                      <m:sup>
                        <m: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sSupPr>
                      <m:e>
                        <m: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𝑓</m:t>
                        </m:r>
                      </m:e>
                      <m:sup>
                        <m:r>
                          <a:rPr lang="en-US" altLang="zh-Hans" sz="3200" b="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′′′′</m:t>
                        </m:r>
                      </m:sup>
                    </m:sSup>
                    <m:r>
                      <a:rPr lang="en-US" altLang="zh-Hans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+</m:t>
                    </m:r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8</m:t>
                    </m:r>
                    <m:sSup>
                      <m:sSupPr>
                        <m:ctrlP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sSupPr>
                      <m:e>
                        <m: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𝑟</m:t>
                        </m:r>
                      </m:e>
                      <m:sup>
                        <m: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sSupPr>
                      <m:e>
                        <m: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𝑓</m:t>
                        </m:r>
                      </m:e>
                      <m:sup>
                        <m:r>
                          <a:rPr lang="en-US" altLang="zh-Hans" sz="3200" b="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′′′</m:t>
                        </m:r>
                      </m:sup>
                    </m:sSup>
                    <m:r>
                      <a:rPr lang="en-US" altLang="zh-Hans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+</m:t>
                    </m:r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8</m:t>
                    </m:r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𝑟</m:t>
                    </m:r>
                    <m:sSup>
                      <m:sSupPr>
                        <m:ctrlP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sSupPr>
                      <m:e>
                        <m: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𝑓</m:t>
                        </m:r>
                      </m:e>
                      <m:sup>
                        <m:r>
                          <a:rPr lang="en-US" altLang="zh-Hans" sz="3200" b="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′′</m:t>
                        </m:r>
                      </m:sup>
                    </m:sSup>
                    <m:r>
                      <a:rPr lang="en-US" altLang="zh-Hans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−</m:t>
                    </m:r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8</m:t>
                    </m:r>
                    <m:sSup>
                      <m:sSupPr>
                        <m:ctrlP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sSupPr>
                      <m:e>
                        <m: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𝑓</m:t>
                        </m:r>
                      </m:e>
                      <m:sup>
                        <m:r>
                          <a:rPr lang="en-US" altLang="zh-Hans" sz="3200" b="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′</m:t>
                        </m:r>
                      </m:sup>
                    </m:sSup>
                    <m:r>
                      <a:rPr lang="en-US" altLang="zh-Hans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=</m:t>
                    </m:r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0</m:t>
                    </m:r>
                  </m:oMath>
                </a14:m>
                <a:endParaRPr lang="en-US" altLang="zh-Hans" sz="32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indent="0" defTabSz="914400" latinLnBrk="0">
                  <a:buClrTx/>
                  <a:buSzTx/>
                  <a:buFontTx/>
                  <a:buNone/>
                  <a:tabLst/>
                  <a:defRPr/>
                </a:pPr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  设</a:t>
                </a:r>
                <a14:m>
                  <m:oMath xmlns:m="http://schemas.openxmlformats.org/officeDocument/2006/math"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𝑟</m:t>
                        </m:r>
                      </m:e>
                    </m:d>
                    <m:r>
                      <a:rPr lang="en-US" altLang="zh-Hans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sSupPr>
                      <m:e>
                        <m: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𝑟</m:t>
                        </m:r>
                      </m:e>
                      <m:sup>
                        <m:r>
                          <a:rPr lang="en-US" altLang="zh-Hans" sz="3200" b="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′′</m:t>
                        </m:r>
                      </m:sup>
                    </m:sSup>
                    <m:r>
                      <a:rPr lang="en-US" altLang="zh-Hans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,</m:t>
                    </m:r>
                  </m:oMath>
                </a14:m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代入方程求出</a:t>
                </a:r>
                <a:r>
                  <a:rPr lang="en-US" altLang="zh-Han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n</a:t>
                </a:r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得该常微分方程</a:t>
                </a:r>
                <a:r>
                  <a:rPr lang="zh-Hans" altLang="en-US" sz="3200" b="0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的</a:t>
                </a:r>
                <a:r>
                  <a:rPr lang="zh-CN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一般</a:t>
                </a:r>
                <a:r>
                  <a:rPr lang="zh-Hans" altLang="en-US" sz="3200" b="0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解</a:t>
                </a:r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：</a:t>
                </a:r>
                <a:endParaRPr lang="en-US" altLang="zh-Hans" sz="32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marR="0" indent="0" defTabSz="914400" latinLnBrk="0">
                  <a:buClrTx/>
                  <a:buSzTx/>
                  <a:buFontTx/>
                  <a:buNone/>
                  <a:tabLst/>
                  <a:defRPr/>
                </a:pPr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𝑓</m:t>
                    </m:r>
                    <m:d>
                      <m:dPr>
                        <m:ctrlP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𝑟</m:t>
                        </m:r>
                      </m:e>
                    </m:d>
                    <m:r>
                      <a:rPr lang="en-US" altLang="zh-Hans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=</m:t>
                    </m:r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𝐴</m:t>
                    </m:r>
                    <m:sSup>
                      <m:sSupPr>
                        <m:ctrlP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sSupPr>
                      <m:e>
                        <m: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𝑟</m:t>
                        </m:r>
                      </m:e>
                      <m:sup>
                        <m:r>
                          <a:rPr lang="en-US" altLang="zh-Hans" sz="3200" b="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−</m:t>
                        </m:r>
                        <m: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3</m:t>
                        </m:r>
                      </m:sup>
                    </m:sSup>
                    <m:r>
                      <a:rPr lang="en-US" altLang="zh-Hans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+</m:t>
                    </m:r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𝐵</m:t>
                    </m:r>
                    <m:sSup>
                      <m:sSupPr>
                        <m:ctrlP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sSupPr>
                      <m:e>
                        <m: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𝑟</m:t>
                        </m:r>
                      </m:e>
                      <m:sup>
                        <m:r>
                          <a:rPr lang="en-US" altLang="zh-Hans" sz="3200" b="0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−</m:t>
                        </m:r>
                        <m: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1</m:t>
                        </m:r>
                      </m:sup>
                    </m:sSup>
                    <m:r>
                      <a:rPr lang="en-US" altLang="zh-Hans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+</m:t>
                    </m:r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𝐶</m:t>
                    </m:r>
                    <m:r>
                      <a:rPr lang="en-US" altLang="zh-Hans" sz="3200" b="0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+</m:t>
                    </m:r>
                    <m:r>
                      <a:rPr lang="en-US" altLang="zh-Hans" sz="3200" b="0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𝐷</m:t>
                    </m:r>
                    <m:sSup>
                      <m:sSupPr>
                        <m:ctrlP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sSupPr>
                      <m:e>
                        <m: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𝑟</m:t>
                        </m:r>
                      </m:e>
                      <m:sup>
                        <m:r>
                          <a:rPr lang="en-US" altLang="zh-Hans" sz="3200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  </a:t>
                </a:r>
                <a:endParaRPr lang="zh-CN" altLang="en-US" sz="32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3F08929-39D8-854F-B08D-0D378FA32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36" y="1318795"/>
                <a:ext cx="8434936" cy="5016758"/>
              </a:xfrm>
              <a:prstGeom prst="rect">
                <a:avLst/>
              </a:prstGeom>
              <a:blipFill>
                <a:blip r:embed="rId2"/>
                <a:stretch>
                  <a:fillRect l="-1806" t="-1580" r="-3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65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328DD2-0B9B-A34A-BABF-A37345DFB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722313" y="5768975"/>
            <a:ext cx="7772400" cy="45719"/>
          </a:xfrm>
        </p:spPr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6FAB56-7DCC-D647-B731-FFD16BB09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flipV="1">
            <a:off x="722313" y="4406900"/>
            <a:ext cx="7772400" cy="45719"/>
          </a:xfrm>
        </p:spPr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68B56A15-03C3-DD49-8D45-C6688CEDE1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0368DE-5D16-4782-B747-38D0940DFC0E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F7E8EF-25AC-1C4A-8383-6468D659B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8F21999-5566-3447-B25A-30E72520A94A}"/>
              </a:ext>
            </a:extLst>
          </p:cNvPr>
          <p:cNvSpPr/>
          <p:nvPr/>
        </p:nvSpPr>
        <p:spPr>
          <a:xfrm>
            <a:off x="3367628" y="457407"/>
            <a:ext cx="24817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en-US" altLang="zh-Hans" sz="3600" dirty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2.</a:t>
            </a:r>
            <a:r>
              <a:rPr lang="zh-Hans" altLang="en-US" sz="3600" dirty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 圆球绕流</a:t>
            </a:r>
            <a:endParaRPr lang="zh-CN" altLang="en-US" sz="3600" dirty="0">
              <a:solidFill>
                <a:schemeClr val="tx1"/>
              </a:solidFill>
              <a:latin typeface="Cambria Math" panose="02040503050406030204" pitchFamily="18" charset="0"/>
              <a:ea typeface="方正清刻本悦宋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4E7FBBC-74B9-5D42-876F-735417C7F624}"/>
                  </a:ext>
                </a:extLst>
              </p:cNvPr>
              <p:cNvSpPr txBox="1"/>
              <p:nvPr/>
            </p:nvSpPr>
            <p:spPr>
              <a:xfrm>
                <a:off x="564332" y="1123649"/>
                <a:ext cx="8256140" cy="6569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00000"/>
                  </a:lnSpc>
                </a:pPr>
                <a:r>
                  <a:rPr lang="zh-Hans" altLang="en-US" sz="3200" b="0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由边界条件确定</a:t>
                </a:r>
                <a:r>
                  <a:rPr lang="zh-CN" altLang="en-US" sz="3200" b="0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常数</a:t>
                </a:r>
                <a:r>
                  <a:rPr lang="en-US" altLang="zh-Hans" sz="3200" b="0" kern="0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A,B,C,D</a:t>
                </a:r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，最后得到解：</a:t>
                </a:r>
                <a:endParaRPr lang="en-US" altLang="zh-Hans" sz="32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zh-Hans" altLang="en-US" sz="28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Hans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Hans" sz="2800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eqArrPr>
                          <m:e>
                            <m:r>
                              <a:rPr lang="en-US" altLang="zh-Hans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𝑓</m:t>
                            </m:r>
                            <m:r>
                              <a:rPr lang="en-US" altLang="zh-Hans" sz="2800" b="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Hans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Hans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Hans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zh-Hans" sz="2800" b="0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∞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Hans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Hans" sz="2800" b="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zh-Hans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3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Hans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altLang="zh-Hans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Hans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Hans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3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Hans" sz="2800" b="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Hans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Hans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altLang="zh-Hans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Hans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zh-Hans" sz="2800" b="0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∞</m:t>
                                    </m:r>
                                  </m:sub>
                                </m:sSub>
                                <m:r>
                                  <a:rPr lang="en-US" altLang="zh-Hans" sz="2800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altLang="zh-Hans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2</m:t>
                                </m:r>
                                <m:r>
                                  <a:rPr lang="en-US" altLang="zh-Hans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𝑟</m:t>
                                </m:r>
                              </m:den>
                            </m:f>
                            <m:r>
                              <a:rPr lang="en-US" altLang="zh-Hans" sz="2800" b="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Hans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Hans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Hans" sz="2800" b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∞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𝑔</m:t>
                            </m:r>
                            <m:r>
                              <a:rPr lang="en-US" altLang="zh-CN" sz="2800" b="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=−</m:t>
                            </m:r>
                            <m:f>
                              <m:fPr>
                                <m:ctrlP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zh-CN" sz="2800" b="0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∞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𝑅</m:t>
                                    </m:r>
                                  </m:e>
                                  <m:sup>
                                    <m: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3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4</m:t>
                                </m:r>
                                <m:sSup>
                                  <m:sSupPr>
                                    <m:ctrlP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3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800" b="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zh-CN" sz="2800" b="0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∞</m:t>
                                    </m:r>
                                  </m:sub>
                                </m:sSub>
                                <m:r>
                                  <a:rPr lang="en-US" altLang="zh-CN" sz="2800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4</m:t>
                                </m:r>
                                <m: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𝑟</m:t>
                                </m:r>
                              </m:den>
                            </m:f>
                            <m:r>
                              <a:rPr lang="en-US" altLang="zh-CN" sz="2800" b="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CN" sz="2800" b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∞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h</m:t>
                            </m:r>
                            <m:r>
                              <a:rPr lang="en-US" altLang="zh-CN" sz="2800" b="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=−</m:t>
                            </m:r>
                            <m:f>
                              <m:fPr>
                                <m:ctrlP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3</m:t>
                                </m:r>
                                <m:sSub>
                                  <m:sSubPr>
                                    <m:ctrlP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zh-CN" sz="2800" b="0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∞</m:t>
                                    </m:r>
                                  </m:sub>
                                </m:sSub>
                                <m:r>
                                  <a:rPr lang="en-US" altLang="zh-CN" sz="2800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altLang="zh-CN" sz="28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zh-Hans" altLang="en-US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代回分离变量式得到该流场的解：</a:t>
                </a:r>
                <a:endParaRPr lang="en-US" altLang="zh-Hans" sz="32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zh-Hans" altLang="en-US" sz="28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Hans" sz="2800" b="0" i="1" kern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Hans" sz="2800" b="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Hans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Hans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Hans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𝑅</m:t>
                                </m:r>
                              </m:sub>
                            </m:sSub>
                            <m:r>
                              <a:rPr lang="en-US" altLang="zh-Hans" sz="2800" b="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Hans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Hans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Hans" sz="2800" b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∞</m:t>
                                </m:r>
                              </m:sub>
                            </m:sSub>
                            <m:r>
                              <a:rPr lang="en-US" altLang="zh-Hans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𝑐𝑜𝑠</m:t>
                            </m:r>
                            <m:r>
                              <a:rPr lang="en-US" altLang="zh-Hans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𝜃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Hans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Hans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1</m:t>
                                </m:r>
                                <m:r>
                                  <a:rPr lang="en-US" altLang="zh-Hans" sz="2800" b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Hans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Hans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3</m:t>
                                    </m:r>
                                    <m:r>
                                      <a:rPr lang="en-US" altLang="zh-Hans" sz="2800" b="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𝑅</m:t>
                                    </m:r>
                                  </m:num>
                                  <m:den>
                                    <m:r>
                                      <a:rPr lang="en-US" altLang="zh-Hans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2</m:t>
                                    </m:r>
                                    <m:r>
                                      <a:rPr lang="en-US" altLang="zh-Hans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𝑟</m:t>
                                    </m:r>
                                  </m:den>
                                </m:f>
                                <m:r>
                                  <a:rPr lang="en-US" altLang="zh-Hans" sz="2800" b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Hans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Hans" sz="2800" b="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方正宋刻本秀楷简体" panose="02000000000000000000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Hans" sz="2800" b="0" i="1" kern="0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方正宋刻本秀楷简体" panose="02000000000000000000" pitchFamily="2" charset="-122"/>
                                          </a:rPr>
                                          <m:t>𝑅</m:t>
                                        </m:r>
                                      </m:e>
                                      <m:sup>
                                        <m:r>
                                          <a:rPr lang="en-US" altLang="zh-Hans" sz="2800" b="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方正宋刻本秀楷简体" panose="02000000000000000000" pitchFamily="2" charset="-122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Hans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en-US" altLang="zh-Hans" sz="2800" b="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方正宋刻本秀楷简体" panose="02000000000000000000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Hans" sz="2800" b="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方正宋刻本秀楷简体" panose="02000000000000000000" pitchFamily="2" charset="-122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altLang="zh-Hans" sz="2800" b="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方正宋刻本秀楷简体" panose="02000000000000000000" pitchFamily="2" charset="-122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altLang="zh-CN" sz="2800" b="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=−</m:t>
                            </m:r>
                            <m:sSub>
                              <m:sSubPr>
                                <m:ctrlP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CN" sz="2800" b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∞</m:t>
                                </m:r>
                              </m:sub>
                            </m:sSub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𝑠𝑖𝑛</m:t>
                            </m:r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𝜃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1</m:t>
                                </m:r>
                                <m:r>
                                  <a:rPr lang="en-US" altLang="zh-CN" sz="2800" b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3</m:t>
                                    </m:r>
                                    <m:r>
                                      <a:rPr lang="en-US" altLang="zh-CN" sz="2800" b="0" i="1" kern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𝑅</m:t>
                                    </m:r>
                                  </m:num>
                                  <m:den>
                                    <m: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4</m:t>
                                    </m:r>
                                    <m: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𝑟</m:t>
                                    </m:r>
                                  </m:den>
                                </m:f>
                                <m:r>
                                  <a:rPr lang="en-US" altLang="zh-CN" sz="2800" b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2800" b="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方正宋刻本秀楷简体" panose="02000000000000000000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800" b="0" i="1" kern="0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方正宋刻本秀楷简体" panose="02000000000000000000" pitchFamily="2" charset="-122"/>
                                          </a:rPr>
                                          <m:t>𝑅</m:t>
                                        </m:r>
                                      </m:e>
                                      <m:sup>
                                        <m:r>
                                          <a:rPr lang="en-US" altLang="zh-CN" sz="2800" b="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方正宋刻本秀楷简体" panose="02000000000000000000" pitchFamily="2" charset="-122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4</m:t>
                                    </m:r>
                                    <m:sSup>
                                      <m:sSupPr>
                                        <m:ctrlPr>
                                          <a:rPr lang="en-US" altLang="zh-CN" sz="2800" b="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方正宋刻本秀楷简体" panose="02000000000000000000" pitchFamily="2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800" b="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方正宋刻本秀楷简体" panose="02000000000000000000" pitchFamily="2" charset="-122"/>
                                          </a:rPr>
                                          <m:t>𝑟</m:t>
                                        </m:r>
                                      </m:e>
                                      <m:sup>
                                        <m:r>
                                          <a:rPr lang="en-US" altLang="zh-CN" sz="2800" b="0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方正宋刻本秀楷简体" panose="02000000000000000000" pitchFamily="2" charset="-122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e>
                            <m:r>
                              <a:rPr lang="en-US" altLang="zh-CN" sz="2800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𝑝</m:t>
                            </m:r>
                            <m:r>
                              <a:rPr lang="en-US" altLang="zh-CN" sz="2800" b="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800" b="0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∞</m:t>
                                </m:r>
                              </m:sub>
                            </m:sSub>
                            <m:r>
                              <a:rPr lang="en-US" altLang="zh-CN" sz="2800" b="0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3</m:t>
                                </m:r>
                                <m:r>
                                  <a:rPr lang="en-US" altLang="zh-CN" sz="2800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𝜂</m:t>
                                </m:r>
                                <m:sSub>
                                  <m:sSubPr>
                                    <m:ctrlP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altLang="zh-CN" sz="2800" b="0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∞</m:t>
                                    </m:r>
                                  </m:sub>
                                </m:sSub>
                                <m:r>
                                  <a:rPr lang="en-US" altLang="zh-CN" sz="2800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𝑅</m:t>
                                </m:r>
                                <m: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𝑐𝑜𝑠</m:t>
                                </m:r>
                                <m: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altLang="zh-CN" sz="2800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altLang="zh-CN" sz="2800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方正宋刻本秀楷简体" panose="02000000000000000000" pitchFamily="2" charset="-122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altLang="zh-Hans" sz="28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lvl="0">
                  <a:lnSpc>
                    <a:spcPct val="100000"/>
                  </a:lnSpc>
                </a:pPr>
                <a:r>
                  <a:rPr lang="en-US" altLang="zh-CN" sz="3200" b="0" kern="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    </a:t>
                </a:r>
              </a:p>
              <a:p>
                <a:pPr lvl="0">
                  <a:lnSpc>
                    <a:spcPct val="100000"/>
                  </a:lnSpc>
                </a:pPr>
                <a:endParaRPr lang="zh-CN" altLang="en-US" sz="3200" b="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4E7FBBC-74B9-5D42-876F-735417C7F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32" y="1123649"/>
                <a:ext cx="8256140" cy="6569747"/>
              </a:xfrm>
              <a:prstGeom prst="rect">
                <a:avLst/>
              </a:prstGeom>
              <a:blipFill>
                <a:blip r:embed="rId2"/>
                <a:stretch>
                  <a:fillRect l="-1920" t="-12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44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9FC1477-EF16-4340-A7F9-A455B4489797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300" b="1">
                <a:latin typeface="Cambria Math" panose="02040503050406030204" pitchFamily="18" charset="0"/>
              </a:rPr>
              <a:t>Content</a:t>
            </a:r>
            <a:endParaRPr lang="zh-CN" altLang="en-US" sz="3900" b="1">
              <a:latin typeface="Cambria Math" panose="02040503050406030204" pitchFamily="18" charset="0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1650" y="1916113"/>
            <a:ext cx="8642350" cy="3962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3200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斯托克斯方程简介</a:t>
            </a:r>
            <a:endParaRPr lang="en-US" altLang="zh-CN" sz="32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>
              <a:lnSpc>
                <a:spcPct val="90000"/>
              </a:lnSpc>
            </a:pPr>
            <a:r>
              <a:rPr lang="zh-Hans" altLang="en-US" sz="3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圆球绕流</a:t>
            </a:r>
            <a:endParaRPr lang="en-US" altLang="zh-CN" sz="32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>
              <a:lnSpc>
                <a:spcPct val="90000"/>
              </a:lnSpc>
            </a:pPr>
            <a:r>
              <a:rPr lang="zh-Hans" altLang="en-US" sz="3200" dirty="0" smtClean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分工</a:t>
            </a:r>
            <a:r>
              <a:rPr lang="zh-Hans" altLang="en-US" sz="3200" dirty="0"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与合作</a:t>
            </a:r>
            <a:endParaRPr lang="zh-CN" altLang="en-US" sz="3200" dirty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120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8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C0F0407-BBEA-4476-B67F-A642BBC60D22}" type="slidenum">
              <a:rPr lang="en-US" altLang="zh-CN" sz="1200" b="0" smtClean="0">
                <a:solidFill>
                  <a:schemeClr val="tx1"/>
                </a:solidFill>
                <a:latin typeface="Verdana" panose="020B0604030504040204" pitchFamily="34" charset="0"/>
              </a:rPr>
              <a:pPr/>
              <a:t>20</a:t>
            </a:fld>
            <a:endParaRPr lang="en-US" altLang="zh-CN" sz="1200" b="0" smtClean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3348644" y="371475"/>
            <a:ext cx="24689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2</a:t>
            </a:r>
            <a:r>
              <a:rPr lang="en-US" altLang="zh-CN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.</a:t>
            </a:r>
            <a:r>
              <a:rPr lang="zh-CN" altLang="en-US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 </a:t>
            </a:r>
            <a:r>
              <a:rPr lang="zh-CN" altLang="en-US" sz="3600" dirty="0" smtClean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圆球绕流</a:t>
            </a:r>
            <a:endParaRPr lang="zh-CN" altLang="en-US" sz="3600" dirty="0">
              <a:solidFill>
                <a:schemeClr val="tx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" name="Rectangle 6"/>
          <p:cNvSpPr>
            <a:spLocks noChangeArrowheads="1"/>
          </p:cNvSpPr>
          <p:nvPr/>
        </p:nvSpPr>
        <p:spPr bwMode="auto">
          <a:xfrm>
            <a:off x="0" y="288925"/>
            <a:ext cx="1128713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600">
                <a:solidFill>
                  <a:schemeClr val="tx1"/>
                </a:solidFill>
              </a:rPr>
              <a:t> </a:t>
            </a:r>
            <a:endParaRPr lang="en-US" altLang="zh-CN" sz="120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-34318" y="1804385"/>
                <a:ext cx="9446727" cy="4953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511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30083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655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9227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zh-CN" altLang="en-US" b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根据牛顿流体本构关系式，求得球面上的应力分布</a:t>
                </a:r>
                <a:endParaRPr lang="en-US" altLang="zh-CN" b="0" dirty="0" smtClean="0"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𝑟𝑟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𝑟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𝑅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+2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𝜂</m:t>
                              </m:r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方正宋刻本秀楷简体" panose="02000000000000000000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方正宋刻本秀楷简体" panose="02000000000000000000" pitchFamily="2" charset="-122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方正宋刻本秀楷简体" panose="02000000000000000000" pitchFamily="2" charset="-122"/>
                                        </a:rPr>
                                        <m:t>𝑟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𝜕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𝑟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𝑅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=−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∞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sz="2400" b="0" i="1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𝜂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𝑅</m:t>
                          </m:r>
                        </m:den>
                      </m:f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zh-CN" sz="2400" b="0" dirty="0" smtClean="0"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𝑟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𝑟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𝑎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𝑟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方正宋刻本秀楷简体" panose="02000000000000000000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方正宋刻本秀楷简体" panose="02000000000000000000" pitchFamily="2" charset="-122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方正宋刻本秀楷简体" panose="02000000000000000000" pitchFamily="2" charset="-122"/>
                                        </a:rPr>
                                        <m:t>𝑟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𝜕𝜃</m:t>
                                  </m:r>
                                </m:den>
                              </m:f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方正宋刻本秀楷简体" panose="02000000000000000000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方正宋刻本秀楷简体" panose="02000000000000000000" pitchFamily="2" charset="-122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方正宋刻本秀楷简体" panose="02000000000000000000" pitchFamily="2" charset="-122"/>
                                        </a:rPr>
                                        <m:t>𝜃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𝜕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𝑟</m:t>
                                  </m:r>
                                </m:den>
                              </m:f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方正宋刻本秀楷简体" panose="02000000000000000000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方正宋刻本秀楷简体" panose="02000000000000000000" pitchFamily="2" charset="-122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方正宋刻本秀楷简体" panose="02000000000000000000" pitchFamily="2" charset="-122"/>
                                        </a:rPr>
                                        <m:t>𝜃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𝑟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𝑟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𝑅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sz="2400" b="0" i="1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𝜂</m:t>
                          </m:r>
                          <m:sSub>
                            <m:sSubPr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∞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𝑅</m:t>
                          </m:r>
                        </m:den>
                      </m:f>
                      <m:func>
                        <m:func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sin</m:t>
                          </m:r>
                        </m:fName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zh-CN" sz="2400" b="0" dirty="0" smtClean="0"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𝜏</m:t>
                          </m:r>
                        </m:e>
                        <m:sub>
                          <m:r>
                            <a:rPr lang="en-US" altLang="zh-CN" sz="2400" b="0" i="1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𝜃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𝜙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400" b="0" i="1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CN" sz="2400" b="0" i="1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𝑟</m:t>
                          </m:r>
                          <m:r>
                            <a:rPr lang="en-US" altLang="zh-CN" sz="2400" b="0" i="1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𝑅</m:t>
                          </m:r>
                        </m:sub>
                      </m:sSub>
                      <m:r>
                        <a:rPr lang="en-US" altLang="zh-CN" sz="2400" b="0" i="1"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0</m:t>
                      </m:r>
                    </m:oMath>
                  </m:oMathPara>
                </a14:m>
                <a:endParaRPr lang="en-US" altLang="zh-CN" sz="2400" b="0" dirty="0"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r>
                  <a:rPr lang="zh-CN" altLang="en-US" b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由于流动是轴对称的，流体作用力的合力方向应与来流方向相同，即只有阻力，其大小是</a:t>
                </a:r>
                <a:r>
                  <a:rPr lang="zh-CN" altLang="en-US" b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  <a:sym typeface="Wingdings" panose="05000000000000000000" pitchFamily="2" charset="2"/>
                  </a:rPr>
                  <a:t>（</a:t>
                </a:r>
                <a:r>
                  <a:rPr lang="en-US" altLang="zh-CN" b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  <a:sym typeface="Wingdings" panose="05000000000000000000" pitchFamily="2" charset="2"/>
                  </a:rPr>
                  <a:t>Stokes</a:t>
                </a:r>
                <a:r>
                  <a:rPr lang="zh-CN" altLang="en-US" b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  <a:sym typeface="Wingdings" panose="05000000000000000000" pitchFamily="2" charset="2"/>
                  </a:rPr>
                  <a:t>公式）</a:t>
                </a:r>
                <a:endParaRPr lang="en-US" altLang="zh-CN" b="0" dirty="0" smtClean="0"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1" dirty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𝑟𝑟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=6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𝜋𝜂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nary>
                    </m:oMath>
                  </m:oMathPara>
                </a14:m>
                <a:endParaRPr lang="en-US" altLang="zh-CN" sz="2400" b="0" kern="0" dirty="0" smtClean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</mc:Choice>
        <mc:Fallback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34318" y="1804385"/>
                <a:ext cx="9446727" cy="4953863"/>
              </a:xfrm>
              <a:prstGeom prst="rect">
                <a:avLst/>
              </a:prstGeom>
              <a:blipFill>
                <a:blip r:embed="rId3"/>
                <a:stretch>
                  <a:fillRect l="-1290" t="-1476" r="-14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64356" y="1159629"/>
            <a:ext cx="782406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dirty="0" smtClean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绕</a:t>
            </a:r>
            <a:r>
              <a:rPr lang="zh-CN" altLang="en-US" sz="3600" dirty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圆球流动的</a:t>
            </a:r>
            <a:r>
              <a:rPr lang="zh-CN" altLang="en-US" sz="3600" dirty="0" smtClean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阻力</a:t>
            </a:r>
            <a:endParaRPr lang="zh-CN" altLang="en-US" sz="3600" dirty="0">
              <a:solidFill>
                <a:schemeClr val="tx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089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8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C0F0407-BBEA-4476-B67F-A642BBC60D22}" type="slidenum">
              <a:rPr lang="en-US" altLang="zh-CN" sz="1200" b="0" smtClean="0">
                <a:solidFill>
                  <a:schemeClr val="tx1"/>
                </a:solidFill>
                <a:latin typeface="Verdana" panose="020B0604030504040204" pitchFamily="34" charset="0"/>
              </a:rPr>
              <a:pPr/>
              <a:t>21</a:t>
            </a:fld>
            <a:endParaRPr lang="en-US" altLang="zh-CN" sz="1200" b="0" smtClean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3348644" y="371475"/>
            <a:ext cx="24689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2</a:t>
            </a:r>
            <a:r>
              <a:rPr lang="en-US" altLang="zh-CN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.</a:t>
            </a:r>
            <a:r>
              <a:rPr lang="zh-CN" altLang="en-US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 </a:t>
            </a:r>
            <a:r>
              <a:rPr lang="zh-CN" altLang="en-US" sz="3600" dirty="0" smtClean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圆球绕流</a:t>
            </a:r>
            <a:endParaRPr lang="zh-CN" altLang="en-US" sz="3600" dirty="0">
              <a:solidFill>
                <a:schemeClr val="tx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" name="Rectangle 6"/>
          <p:cNvSpPr>
            <a:spLocks noChangeArrowheads="1"/>
          </p:cNvSpPr>
          <p:nvPr/>
        </p:nvSpPr>
        <p:spPr bwMode="auto">
          <a:xfrm>
            <a:off x="0" y="288925"/>
            <a:ext cx="1128713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600">
                <a:solidFill>
                  <a:schemeClr val="tx1"/>
                </a:solidFill>
              </a:rPr>
              <a:t> </a:t>
            </a:r>
            <a:endParaRPr lang="en-US" altLang="zh-CN" sz="120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564356" y="1805960"/>
                <a:ext cx="8748018" cy="4953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511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30083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655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9227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zh-CN" altLang="en-US" b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定义阻力系数</a:t>
                </a:r>
                <a:r>
                  <a:rPr lang="zh-CN" altLang="zh-CN" b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：</a:t>
                </a:r>
                <a:endParaRPr lang="en-US" altLang="zh-CN" b="0" dirty="0" smtClean="0"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𝐷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1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F</m:t>
                          </m:r>
                        </m:num>
                        <m:den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𝜌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b="0" dirty="0"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r>
                  <a:rPr lang="zh-CN" altLang="en-US" b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圆球</a:t>
                </a:r>
                <a:r>
                  <a:rPr lang="zh-CN" altLang="en-US" b="0" dirty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阻力系数</a:t>
                </a:r>
                <a:r>
                  <a:rPr lang="zh-CN" altLang="zh-CN" b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：</a:t>
                </a:r>
                <a:endParaRPr lang="zh-CN" altLang="zh-CN" b="0" dirty="0"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𝐶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𝐷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b="0" i="1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F</m:t>
                          </m:r>
                        </m:num>
                        <m:den>
                          <m:f>
                            <m:f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𝜌</m:t>
                          </m:r>
                          <m:sSubSup>
                            <m:sSubSup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24</m:t>
                          </m:r>
                        </m:num>
                        <m:den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𝑅𝑒</m:t>
                          </m:r>
                        </m:den>
                      </m:f>
                      <m:r>
                        <a:rPr lang="en-US" altLang="zh-CN" b="0" i="1"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, 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𝑅𝑒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∞</m:t>
                          </m:r>
                        </m:sub>
                      </m:sSub>
                      <m:r>
                        <a:rPr lang="en-US" altLang="zh-CN" b="0" i="1"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𝑑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/</m:t>
                      </m:r>
                      <m:r>
                        <a:rPr lang="en-US" altLang="zh-CN" b="0" i="1"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𝜈</m:t>
                      </m:r>
                    </m:oMath>
                  </m:oMathPara>
                </a14:m>
                <a:endParaRPr lang="en-US" altLang="zh-CN" b="0" dirty="0"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r>
                  <a:rPr lang="zh-CN" altLang="en-US" b="0" dirty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根据近似</a:t>
                </a:r>
                <a:r>
                  <a:rPr lang="zh-CN" altLang="en-US" b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条件，上式适用于</a:t>
                </a:r>
                <a:r>
                  <a:rPr lang="en-US" altLang="zh-CN" b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Re&lt;&lt;1</a:t>
                </a:r>
                <a:r>
                  <a:rPr lang="zh-CN" altLang="en-US" b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的圆球阻力</a:t>
                </a:r>
                <a:r>
                  <a:rPr lang="zh-CN" altLang="en-US" b="0" dirty="0" smtClean="0"/>
                  <a:t>􀛨􀐴􀓹􀖚􀐗􀑗􀥁􀍫􃄋􀞰􀔧􀕣􀘆􀘏􀛨􀐴􀀭􀀻􀀯</a:t>
                </a:r>
                <a:endParaRPr lang="en-US" altLang="zh-CN" sz="3200" b="0" kern="0" dirty="0" smtClean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</mc:Choice>
        <mc:Fallback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4356" y="1805960"/>
                <a:ext cx="8748018" cy="4953863"/>
              </a:xfrm>
              <a:prstGeom prst="rect">
                <a:avLst/>
              </a:prstGeom>
              <a:blipFill>
                <a:blip r:embed="rId3"/>
                <a:stretch>
                  <a:fillRect l="-1463" t="-1476" r="-7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64356" y="1159629"/>
            <a:ext cx="782406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dirty="0" smtClean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绕</a:t>
            </a:r>
            <a:r>
              <a:rPr lang="zh-CN" altLang="en-US" sz="3600" dirty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圆球流动的</a:t>
            </a:r>
            <a:r>
              <a:rPr lang="zh-CN" altLang="en-US" sz="3600" dirty="0" smtClean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阻力</a:t>
            </a:r>
            <a:endParaRPr lang="zh-CN" altLang="en-US" sz="3600" dirty="0">
              <a:solidFill>
                <a:schemeClr val="tx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022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8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C0F0407-BBEA-4476-B67F-A642BBC60D22}" type="slidenum">
              <a:rPr lang="en-US" altLang="zh-CN" sz="1200" b="0" smtClean="0">
                <a:solidFill>
                  <a:schemeClr val="tx1"/>
                </a:solidFill>
                <a:latin typeface="Verdana" panose="020B0604030504040204" pitchFamily="34" charset="0"/>
              </a:rPr>
              <a:pPr/>
              <a:t>22</a:t>
            </a:fld>
            <a:endParaRPr lang="en-US" altLang="zh-CN" sz="1200" b="0" smtClean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3348644" y="371475"/>
            <a:ext cx="24689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2</a:t>
            </a:r>
            <a:r>
              <a:rPr lang="en-US" altLang="zh-CN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.</a:t>
            </a:r>
            <a:r>
              <a:rPr lang="zh-CN" altLang="en-US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 </a:t>
            </a:r>
            <a:r>
              <a:rPr lang="zh-CN" altLang="en-US" sz="3600" dirty="0" smtClean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圆球绕流</a:t>
            </a:r>
            <a:endParaRPr lang="zh-CN" altLang="en-US" sz="3600" dirty="0">
              <a:solidFill>
                <a:schemeClr val="tx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" name="Rectangle 6"/>
          <p:cNvSpPr>
            <a:spLocks noChangeArrowheads="1"/>
          </p:cNvSpPr>
          <p:nvPr/>
        </p:nvSpPr>
        <p:spPr bwMode="auto">
          <a:xfrm>
            <a:off x="0" y="288925"/>
            <a:ext cx="1128713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600">
                <a:solidFill>
                  <a:schemeClr val="tx1"/>
                </a:solidFill>
              </a:rPr>
              <a:t> </a:t>
            </a:r>
            <a:endParaRPr lang="en-US" altLang="zh-CN" sz="120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5771371"/>
            <a:ext cx="8748018" cy="788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b="0" dirty="0" smtClean="0">
                <a:latin typeface="Cambria Math" panose="02040503050406030204" pitchFamily="18" charset="0"/>
                <a:ea typeface="方正宋刻本秀楷简体" panose="02000000000000000000" pitchFamily="2" charset="-122"/>
              </a:rPr>
              <a:t>左：绕圆球小雷诺数流动的</a:t>
            </a:r>
            <a:r>
              <a:rPr lang="en-US" altLang="zh-CN" b="0" dirty="0">
                <a:latin typeface="Cambria Math" panose="02040503050406030204" pitchFamily="18" charset="0"/>
                <a:ea typeface="方正宋刻本秀楷简体" panose="02000000000000000000" pitchFamily="2" charset="-122"/>
              </a:rPr>
              <a:t>S</a:t>
            </a:r>
            <a:r>
              <a:rPr lang="en-US" altLang="zh-CN" b="0" dirty="0" smtClean="0">
                <a:latin typeface="Cambria Math" panose="02040503050406030204" pitchFamily="18" charset="0"/>
                <a:ea typeface="方正宋刻本秀楷简体" panose="02000000000000000000" pitchFamily="2" charset="-122"/>
              </a:rPr>
              <a:t>tokes</a:t>
            </a:r>
            <a:r>
              <a:rPr lang="zh-CN" altLang="en-US" b="0" dirty="0" smtClean="0">
                <a:latin typeface="Cambria Math" panose="02040503050406030204" pitchFamily="18" charset="0"/>
                <a:ea typeface="方正宋刻本秀楷简体" panose="02000000000000000000" pitchFamily="2" charset="-122"/>
              </a:rPr>
              <a:t>近似</a:t>
            </a:r>
            <a:endParaRPr lang="en-US" altLang="zh-CN" b="0" dirty="0" smtClean="0">
              <a:latin typeface="Cambria Math" panose="02040503050406030204" pitchFamily="18" charset="0"/>
              <a:ea typeface="方正宋刻本秀楷简体" panose="02000000000000000000" pitchFamily="2" charset="-122"/>
            </a:endParaRPr>
          </a:p>
          <a:p>
            <a:pPr marL="0" indent="0" algn="ctr">
              <a:buNone/>
            </a:pPr>
            <a:r>
              <a:rPr lang="zh-CN" altLang="en-US" b="0" dirty="0" smtClean="0">
                <a:latin typeface="Cambria Math" panose="02040503050406030204" pitchFamily="18" charset="0"/>
                <a:ea typeface="方正宋刻本秀楷简体" panose="02000000000000000000" pitchFamily="2" charset="-122"/>
              </a:rPr>
              <a:t>右：理想无旋绕流</a:t>
            </a:r>
            <a:r>
              <a:rPr lang="zh-CN" altLang="en-US" b="0" dirty="0" smtClean="0"/>
              <a:t>􀔧􀕣􀘆􀘏􀛨􀐴􀀭􀀻􀀯</a:t>
            </a:r>
            <a:endParaRPr lang="en-US" altLang="zh-CN" sz="3200" b="0" kern="0" dirty="0" smtClean="0"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64356" y="1159629"/>
            <a:ext cx="782406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dirty="0" smtClean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流场的流动图案</a:t>
            </a:r>
            <a:endParaRPr lang="zh-CN" altLang="en-US" sz="3600" dirty="0">
              <a:solidFill>
                <a:schemeClr val="tx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591" y="1803904"/>
            <a:ext cx="5701051" cy="39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8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8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C0F0407-BBEA-4476-B67F-A642BBC60D22}" type="slidenum">
              <a:rPr lang="en-US" altLang="zh-CN" sz="1200" b="0" smtClean="0">
                <a:solidFill>
                  <a:schemeClr val="tx1"/>
                </a:solidFill>
                <a:latin typeface="Verdana" panose="020B0604030504040204" pitchFamily="34" charset="0"/>
              </a:rPr>
              <a:pPr/>
              <a:t>23</a:t>
            </a:fld>
            <a:endParaRPr lang="en-US" altLang="zh-CN" sz="1200" b="0" smtClean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3348644" y="371475"/>
            <a:ext cx="24689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2</a:t>
            </a:r>
            <a:r>
              <a:rPr lang="en-US" altLang="zh-CN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.</a:t>
            </a:r>
            <a:r>
              <a:rPr lang="zh-CN" altLang="en-US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 </a:t>
            </a:r>
            <a:r>
              <a:rPr lang="zh-CN" altLang="en-US" sz="3600" dirty="0" smtClean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圆球绕流</a:t>
            </a:r>
            <a:endParaRPr lang="zh-CN" altLang="en-US" sz="3600" dirty="0">
              <a:solidFill>
                <a:schemeClr val="tx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" name="Rectangle 6"/>
          <p:cNvSpPr>
            <a:spLocks noChangeArrowheads="1"/>
          </p:cNvSpPr>
          <p:nvPr/>
        </p:nvSpPr>
        <p:spPr bwMode="auto">
          <a:xfrm>
            <a:off x="0" y="288925"/>
            <a:ext cx="1128713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600">
                <a:solidFill>
                  <a:schemeClr val="tx1"/>
                </a:solidFill>
              </a:rPr>
              <a:t> </a:t>
            </a:r>
            <a:endParaRPr lang="en-US" altLang="zh-CN" sz="120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64356" y="1159629"/>
            <a:ext cx="782406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Stokes</a:t>
            </a:r>
            <a:r>
              <a:rPr lang="zh-CN" altLang="en-US" sz="3600" dirty="0" smtClean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佯谬</a:t>
            </a:r>
            <a:endParaRPr lang="zh-CN" altLang="en-US" sz="3600" dirty="0">
              <a:solidFill>
                <a:schemeClr val="tx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3"/>
              <p:cNvSpPr txBox="1">
                <a:spLocks noChangeArrowheads="1"/>
              </p:cNvSpPr>
              <p:nvPr/>
            </p:nvSpPr>
            <p:spPr bwMode="auto">
              <a:xfrm>
                <a:off x="564356" y="1805960"/>
                <a:ext cx="8748018" cy="4953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511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30083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655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9227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zh-CN" altLang="en-US" b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对于一个无穷长圆柱体</a:t>
                </a:r>
                <a:r>
                  <a:rPr lang="zh-CN" altLang="zh-CN" b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：</a:t>
                </a:r>
                <a:endParaRPr lang="en-US" altLang="zh-CN" b="0" dirty="0"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𝐴𝑟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𝑙𝑛𝑟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𝐴𝑟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𝐵</m:t>
                        </m:r>
                        <m:d>
                          <m:d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𝑙𝑛𝑟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zh-CN" altLang="en-US" b="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CN" b="0" dirty="0"/>
              </a:p>
              <a:p>
                <a:r>
                  <a:rPr lang="zh-CN" altLang="en-US" b="0" dirty="0" smtClean="0"/>
                  <a:t>由边界条件得</a:t>
                </a:r>
                <a:r>
                  <a:rPr lang="en-US" altLang="zh-CN" b="0" dirty="0" smtClean="0"/>
                  <a:t>A=B=C=D=0,</a:t>
                </a:r>
                <a:r>
                  <a:rPr lang="zh-CN" altLang="en-US" b="0" dirty="0" smtClean="0"/>
                  <a:t>矛盾</a:t>
                </a:r>
                <a:r>
                  <a:rPr lang="en-US" altLang="zh-CN" b="0" dirty="0" smtClean="0"/>
                  <a:t> </a:t>
                </a:r>
              </a:p>
              <a:p>
                <a:r>
                  <a:rPr lang="zh-CN" altLang="en-US" b="0" dirty="0" smtClean="0"/>
                  <a:t>量纲分析：柱体单位长度受力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altLang="zh-CN" b="0" dirty="0" smtClean="0"/>
              </a:p>
              <a:p>
                <a:r>
                  <a:rPr lang="zh-CN" altLang="en-US" b="0" dirty="0" smtClean="0"/>
                  <a:t>应有无量纲量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sup>
                    </m:sSup>
                  </m:oMath>
                </a14:m>
                <a:endParaRPr lang="en-US" altLang="zh-CN" b="0" dirty="0" smtClean="0"/>
              </a:p>
              <a:p>
                <a:r>
                  <a:rPr lang="zh-CN" altLang="en-US" b="0" dirty="0" smtClean="0"/>
                  <a:t>得</a:t>
                </a:r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b="0" dirty="0" smtClean="0"/>
              </a:p>
              <a:p>
                <a:r>
                  <a:rPr lang="en-US" altLang="zh-CN" b="0" dirty="0" smtClean="0"/>
                  <a:t>F</a:t>
                </a:r>
                <a:r>
                  <a:rPr lang="zh-CN" altLang="en-US" b="0" dirty="0" smtClean="0"/>
                  <a:t>与</a:t>
                </a:r>
                <a:r>
                  <a:rPr lang="en-US" altLang="zh-CN" b="0" dirty="0" smtClean="0"/>
                  <a:t>a</a:t>
                </a:r>
                <a:r>
                  <a:rPr lang="zh-CN" altLang="en-US" b="0" dirty="0" smtClean="0"/>
                  <a:t>无关，显然不符合物理实际􀐴􀓹􀖚􀐗􀑗􀥁􀍫􃄋􀞰􀔧􀕣􀘆􀘏􀛨􀐴􀀭􀀻􀀯</a:t>
                </a:r>
                <a:endParaRPr lang="en-US" altLang="zh-CN" sz="3200" b="0" kern="0" dirty="0" smtClean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1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4356" y="1805960"/>
                <a:ext cx="8748018" cy="4953863"/>
              </a:xfrm>
              <a:prstGeom prst="rect">
                <a:avLst/>
              </a:prstGeom>
              <a:blipFill>
                <a:blip r:embed="rId3"/>
                <a:stretch>
                  <a:fillRect l="-1463" t="-1476" r="-767" b="-131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1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8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C0F0407-BBEA-4476-B67F-A642BBC60D22}" type="slidenum">
              <a:rPr lang="en-US" altLang="zh-CN" sz="1200" b="0" smtClean="0">
                <a:solidFill>
                  <a:schemeClr val="tx1"/>
                </a:solidFill>
                <a:latin typeface="Verdana" panose="020B0604030504040204" pitchFamily="34" charset="0"/>
              </a:rPr>
              <a:pPr/>
              <a:t>24</a:t>
            </a:fld>
            <a:endParaRPr lang="en-US" altLang="zh-CN" sz="1200" b="0" smtClean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3348644" y="371475"/>
            <a:ext cx="24689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2</a:t>
            </a:r>
            <a:r>
              <a:rPr lang="en-US" altLang="zh-CN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.</a:t>
            </a:r>
            <a:r>
              <a:rPr lang="zh-CN" altLang="en-US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 </a:t>
            </a:r>
            <a:r>
              <a:rPr lang="zh-CN" altLang="en-US" sz="3600" dirty="0" smtClean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圆球绕流</a:t>
            </a:r>
            <a:endParaRPr lang="zh-CN" altLang="en-US" sz="3600" dirty="0">
              <a:solidFill>
                <a:schemeClr val="tx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" name="Rectangle 6"/>
          <p:cNvSpPr>
            <a:spLocks noChangeArrowheads="1"/>
          </p:cNvSpPr>
          <p:nvPr/>
        </p:nvSpPr>
        <p:spPr bwMode="auto">
          <a:xfrm>
            <a:off x="0" y="288925"/>
            <a:ext cx="1128713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600">
                <a:solidFill>
                  <a:schemeClr val="tx1"/>
                </a:solidFill>
              </a:rPr>
              <a:t> </a:t>
            </a:r>
            <a:endParaRPr lang="en-US" altLang="zh-CN" sz="120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152400" y="2272268"/>
                <a:ext cx="9144000" cy="39466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511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30083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655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9227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zh-CN" altLang="en-US" sz="3200" b="0" kern="0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考察所略掉的</a:t>
                </a:r>
                <a:r>
                  <a:rPr lang="zh-CN" altLang="en-US" sz="3200" b="0" kern="0" dirty="0" smtClean="0">
                    <a:solidFill>
                      <a:srgbClr val="CC0000"/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惯性项</a:t>
                </a:r>
                <a:r>
                  <a:rPr lang="zh-CN" altLang="en-US" sz="3200" b="0" kern="0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量级的大小</a:t>
                </a:r>
                <a:endParaRPr lang="en-US" altLang="zh-CN" sz="3200" b="0" kern="0" dirty="0" smtClean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sz="3200" b="0" kern="0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为简单</a:t>
                </a:r>
                <a:r>
                  <a:rPr lang="zh-CN" altLang="en-US" sz="3200" b="0" kern="0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起见，考察</a:t>
                </a:r>
                <a:r>
                  <a:rPr lang="en-US" altLang="zh-CN" sz="3200" b="0" kern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x</a:t>
                </a:r>
                <a:r>
                  <a:rPr lang="zh-CN" altLang="en-US" sz="3200" b="0" kern="0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轴上</a:t>
                </a:r>
                <a14:m>
                  <m:oMath xmlns:m="http://schemas.openxmlformats.org/officeDocument/2006/math">
                    <m:r>
                      <a:rPr lang="en-US" altLang="zh-CN" sz="32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zh-CN" sz="32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en-US" altLang="zh-CN" sz="3200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3200" b="0" kern="0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的点</a:t>
                </a:r>
                <a:endParaRPr lang="en-US" altLang="zh-CN" sz="3200" b="0" kern="0" dirty="0" smtClean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sz="3200" b="0" kern="0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由解出的速度场得：</a:t>
                </a:r>
                <a:endParaRPr lang="en-US" altLang="zh-CN" sz="3200" b="0" kern="0" dirty="0" smtClean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𝑑𝑉</m:t>
                          </m:r>
                        </m:num>
                        <m:den>
                          <m: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800" b="0" i="1" kern="0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8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𝜃</m:t>
                          </m:r>
                          <m: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=0</m:t>
                          </m:r>
                        </m:sub>
                      </m:sSub>
                      <m:r>
                        <a:rPr lang="en-US" altLang="zh-CN" sz="2800" b="0" i="1" kern="0" smtClean="0"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ker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sz="2800" b="0" i="1" ker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800" b="0" i="1" ker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𝑟</m:t>
                          </m:r>
                        </m:sub>
                      </m:sSub>
                      <m:f>
                        <m:fPr>
                          <m:ctrlP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b="0" i="1" kern="0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kern="0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800" b="0" i="1" kern="0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𝜕</m:t>
                          </m:r>
                          <m: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𝑟</m:t>
                          </m:r>
                        </m:den>
                      </m:f>
                      <m:sSub>
                        <m:sSubPr>
                          <m:ctrlP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800" b="0" i="1" kern="0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8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𝜃</m:t>
                          </m:r>
                          <m: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=0</m:t>
                          </m:r>
                        </m:sub>
                      </m:sSub>
                      <m:r>
                        <a:rPr lang="en-US" altLang="zh-CN" sz="2800" b="0" i="1" kern="0" smtClean="0"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ker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sz="2800" b="0" i="1" ker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2800" b="0" i="1" ker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800" b="0" i="1" kern="0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kern="0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800" b="0" i="1" kern="0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CN" sz="2800" b="0" i="1" kern="0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𝑅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800" b="0" i="1" kern="0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kern="0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800" b="0" i="1" kern="0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dPr>
                        <m:e>
                          <m: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CN" sz="2800" b="0" i="1" kern="0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800" b="0" i="1" kern="0" smtClean="0"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kern="0" smtClean="0"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sz="2800" b="0" i="1" kern="0" smtClean="0"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b="0" i="1" kern="0" smtClean="0"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kern="0" smtClean="0"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sz="2800" b="0" i="1" kern="0" smtClean="0"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dPr>
                        <m:e>
                          <m: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CN" sz="2800" b="0" i="1" kern="0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kern="0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800" b="0" i="1" kern="0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3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sz="2800" b="0" i="1" kern="0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kern="0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altLang="zh-CN" sz="2800" b="0" i="1" kern="0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800" b="0" i="1" kern="0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800" b="0" i="1" kern="0" smtClean="0"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kern="0" smtClean="0"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sz="2800" b="0" i="1" kern="0" smtClean="0"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800" b="0" i="1" kern="0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sz="2800" b="0" i="1" kern="0" smtClean="0"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kern="0" smtClean="0"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sz="2800" b="0" i="1" kern="0" smtClean="0"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800" b="0" kern="0" dirty="0" smtClean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sz="3200" b="0" kern="0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单位体积粘性力大小与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𝜕</m:t>
                        </m:r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𝑝</m:t>
                        </m:r>
                      </m:num>
                      <m:den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𝜕</m:t>
                        </m:r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𝑟</m:t>
                        </m:r>
                      </m:den>
                    </m:f>
                  </m:oMath>
                </a14:m>
                <a:r>
                  <a:rPr lang="zh-CN" altLang="en-US" sz="3200" b="0" kern="0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同量级，即：</a:t>
                </a:r>
                <a:endParaRPr lang="en-US" altLang="zh-CN" sz="3200" b="0" kern="0" dirty="0" smtClean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  <a:p>
                <a:pPr marL="0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𝜕</m:t>
                          </m:r>
                          <m: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𝑝</m:t>
                          </m:r>
                        </m:num>
                        <m:den>
                          <m: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𝜕</m:t>
                          </m:r>
                          <m: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𝑟</m:t>
                          </m:r>
                        </m:den>
                      </m:f>
                      <m:sSub>
                        <m:sSubPr>
                          <m:ctrlP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altLang="zh-CN" sz="2800" b="0" i="1" kern="0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dPr>
                            <m:e>
                              <m:r>
                                <a:rPr lang="zh-CN" altLang="en-US" sz="2800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𝜃</m:t>
                          </m:r>
                          <m: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=0</m:t>
                          </m:r>
                        </m:sub>
                      </m:sSub>
                      <m:r>
                        <a:rPr lang="en-US" altLang="zh-CN" sz="2800" b="0" i="1" kern="0" smtClean="0"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3</m:t>
                          </m:r>
                          <m:r>
                            <a:rPr lang="en-US" altLang="zh-CN" sz="2800" b="0" i="1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𝜂</m:t>
                          </m:r>
                          <m:sSub>
                            <m:sSubPr>
                              <m:ctrlPr>
                                <a:rPr lang="en-US" altLang="zh-CN" sz="2800" b="0" i="1" kern="0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kern="0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altLang="zh-CN" sz="2800" b="0" i="1" kern="0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𝑅</m:t>
                          </m:r>
                        </m:num>
                        <m:den>
                          <m:r>
                            <a:rPr lang="en-US" altLang="zh-CN" sz="28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𝜌</m:t>
                          </m:r>
                          <m:sSup>
                            <m:sSupPr>
                              <m:ctrlPr>
                                <a:rPr lang="en-US" altLang="zh-CN" sz="2800" b="0" i="1" kern="0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kern="0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800" b="0" i="1" kern="0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800" b="0" kern="0" dirty="0" smtClean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2272268"/>
                <a:ext cx="9144000" cy="3946635"/>
              </a:xfrm>
              <a:prstGeom prst="rect">
                <a:avLst/>
              </a:prstGeom>
              <a:blipFill>
                <a:blip r:embed="rId3"/>
                <a:stretch>
                  <a:fillRect l="-1667" t="-2164" b="-1375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64356" y="1159629"/>
            <a:ext cx="782406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dirty="0" smtClean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结果分析</a:t>
            </a:r>
            <a:endParaRPr lang="en-US" altLang="zh-CN" sz="3600" dirty="0" smtClean="0">
              <a:solidFill>
                <a:schemeClr val="tx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  <a:p>
            <a:pPr algn="ctr" eaLnBrk="1" hangingPunct="1"/>
            <a:r>
              <a:rPr lang="zh-CN" altLang="en-US" sz="2800" dirty="0" smtClean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所得</a:t>
            </a:r>
            <a:r>
              <a:rPr lang="zh-CN" altLang="en-US" sz="2800" dirty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解在整个流场内近似条件的满足情况与</a:t>
            </a:r>
            <a:r>
              <a:rPr lang="zh-CN" altLang="en-US" sz="2800" dirty="0" smtClean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精度</a:t>
            </a:r>
            <a:endParaRPr lang="zh-CN" altLang="en-US" sz="2800" dirty="0">
              <a:solidFill>
                <a:schemeClr val="tx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626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8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C0F0407-BBEA-4476-B67F-A642BBC60D22}" type="slidenum">
              <a:rPr lang="en-US" altLang="zh-CN" sz="1200" b="0" smtClean="0">
                <a:solidFill>
                  <a:schemeClr val="tx1"/>
                </a:solidFill>
                <a:latin typeface="Verdana" panose="020B0604030504040204" pitchFamily="34" charset="0"/>
              </a:rPr>
              <a:pPr/>
              <a:t>25</a:t>
            </a:fld>
            <a:endParaRPr lang="en-US" altLang="zh-CN" sz="1200" b="0" smtClean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3348644" y="371475"/>
            <a:ext cx="24689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2</a:t>
            </a:r>
            <a:r>
              <a:rPr lang="en-US" altLang="zh-CN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.</a:t>
            </a:r>
            <a:r>
              <a:rPr lang="zh-CN" altLang="en-US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 </a:t>
            </a:r>
            <a:r>
              <a:rPr lang="zh-CN" altLang="en-US" sz="3600" dirty="0" smtClean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圆球绕流</a:t>
            </a:r>
            <a:endParaRPr lang="zh-CN" altLang="en-US" sz="3600" dirty="0">
              <a:solidFill>
                <a:schemeClr val="tx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" name="Rectangle 6"/>
          <p:cNvSpPr>
            <a:spLocks noChangeArrowheads="1"/>
          </p:cNvSpPr>
          <p:nvPr/>
        </p:nvSpPr>
        <p:spPr bwMode="auto">
          <a:xfrm>
            <a:off x="0" y="288925"/>
            <a:ext cx="1128713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600">
                <a:solidFill>
                  <a:schemeClr val="tx1"/>
                </a:solidFill>
              </a:rPr>
              <a:t> </a:t>
            </a:r>
            <a:endParaRPr lang="en-US" altLang="zh-CN" sz="120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152400" y="1805960"/>
                <a:ext cx="9144000" cy="39466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511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30083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655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9227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zh-CN" altLang="en-US" sz="3200" b="0" kern="0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惯性力与粘性力量级之比：</a:t>
                </a:r>
                <a:endParaRPr lang="en-US" altLang="zh-CN" sz="3200" b="0" kern="0" dirty="0" smtClean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b="0" i="1" kern="0" dirty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zh-CN" altLang="en-US" sz="2800" b="0" i="1" kern="0" dirty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惯</m:t>
                          </m:r>
                          <m:r>
                            <a:rPr lang="zh-CN" altLang="en-US" sz="2800" b="0" i="1" kern="0" dirty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性力</m:t>
                          </m:r>
                        </m:num>
                        <m:den>
                          <m:r>
                            <a:rPr lang="zh-CN" altLang="en-US" sz="2800" b="0" i="1" kern="0" dirty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粘性力</m:t>
                          </m:r>
                        </m:den>
                      </m:f>
                      <m:r>
                        <a:rPr lang="en-US" altLang="zh-CN" sz="2800" b="0" i="1" kern="0" dirty="0" smtClean="0"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kern="0" dirty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kern="0" dirty="0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kern="0" dirty="0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b="0" i="1" kern="0" dirty="0" smtClean="0"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∞</m:t>
                              </m:r>
                            </m:sub>
                          </m:sSub>
                          <m:r>
                            <a:rPr lang="en-US" altLang="zh-CN" sz="2800" b="0" i="1" kern="0" dirty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𝑟</m:t>
                          </m:r>
                        </m:num>
                        <m:den>
                          <m:r>
                            <a:rPr lang="en-US" altLang="zh-CN" sz="2800" b="0" i="1" kern="0" dirty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2</m:t>
                          </m:r>
                          <m:r>
                            <a:rPr lang="en-US" altLang="zh-CN" sz="2800" b="0" i="1" kern="0" dirty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𝜈</m:t>
                          </m:r>
                        </m:den>
                      </m:f>
                      <m:d>
                        <m:dPr>
                          <m:ctrlPr>
                            <a:rPr lang="en-US" altLang="zh-CN" sz="2800" b="0" i="1" kern="0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dPr>
                        <m:e>
                          <m:r>
                            <a:rPr lang="en-US" altLang="zh-CN" sz="2800" b="0" i="1" ker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CN" sz="2800" b="0" i="1" ker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800" b="0" i="1" ker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kern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sz="2800" b="0" i="1" ker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b="0" i="1" ker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ker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sz="2800" b="0" i="1" ker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n-US" altLang="zh-CN" sz="2800" b="0" i="1" ker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dPr>
                        <m:e>
                          <m:r>
                            <a:rPr lang="en-US" altLang="zh-CN" sz="2800" b="0" i="1" ker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1−</m:t>
                          </m:r>
                          <m:f>
                            <m:fPr>
                              <m:ctrlPr>
                                <a:rPr lang="en-US" altLang="zh-CN" sz="2800" b="0" i="1" ker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ker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sz="2800" b="0" i="1" ker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3</m:t>
                              </m:r>
                            </m:den>
                          </m:f>
                          <m:f>
                            <m:fPr>
                              <m:ctrlPr>
                                <a:rPr lang="en-US" altLang="zh-CN" sz="2800" b="0" i="1" ker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kern="0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altLang="zh-CN" sz="2800" b="0" i="1" ker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𝑟</m:t>
                              </m:r>
                            </m:den>
                          </m:f>
                          <m:r>
                            <a:rPr lang="en-US" altLang="zh-CN" sz="2800" b="0" i="1" ker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800" b="0" i="1" ker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800" b="0" i="1" ker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kern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sz="2800" b="0" i="1" ker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800" b="0" i="1" ker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方正宋刻本秀楷简体" panose="02000000000000000000" pitchFamily="2" charset="-122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zh-CN" sz="2800" b="0" i="1" ker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0" i="1" ker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sz="2800" b="0" i="1" ker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方正宋刻本秀楷简体" panose="02000000000000000000" pitchFamily="2" charset="-122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sz="2800" b="0" kern="0" dirty="0" smtClean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  <a:p>
                <a:r>
                  <a:rPr lang="zh-CN" altLang="en-US" sz="3200" b="0" kern="0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随着</a:t>
                </a:r>
                <a:r>
                  <a:rPr lang="en-US" altLang="zh-CN" sz="3200" b="0" kern="0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r</a:t>
                </a:r>
                <a:r>
                  <a:rPr lang="zh-CN" altLang="en-US" sz="3200" b="0" kern="0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增大，该比值近似为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200" b="0" i="1" kern="0" smtClean="0"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0" i="1" kern="0" smtClean="0"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3200" b="0" i="1" kern="0" smtClean="0"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∞</m:t>
                            </m:r>
                          </m:sub>
                        </m:sSub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𝑟</m:t>
                        </m:r>
                      </m:num>
                      <m:den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2</m:t>
                        </m:r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𝜈</m:t>
                        </m:r>
                      </m:den>
                    </m:f>
                  </m:oMath>
                </a14:m>
                <a:endParaRPr lang="en-US" altLang="zh-CN" sz="3200" b="0" kern="0" dirty="0" smtClean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  <a:p>
                <a:pPr marL="457200" indent="-457200">
                  <a:buAutoNum type="arabicPeriod"/>
                </a:pPr>
                <a:r>
                  <a:rPr lang="zh-CN" altLang="en-US" sz="2400" b="0" kern="0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当</a:t>
                </a:r>
                <a:r>
                  <a:rPr lang="en-US" altLang="zh-CN" sz="2400" b="0" kern="0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r</a:t>
                </a:r>
                <a:r>
                  <a:rPr lang="zh-CN" altLang="en-US" sz="2400" b="0" kern="0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趋于无穷大时，该比值趋于无穷大</a:t>
                </a:r>
                <a:endParaRPr lang="en-US" altLang="zh-CN" sz="2400" b="0" kern="0" dirty="0" smtClean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  <a:p>
                <a:pPr marL="457200" indent="-457200">
                  <a:buAutoNum type="arabicPeriod"/>
                </a:pPr>
                <a:r>
                  <a:rPr lang="zh-CN" altLang="en-US" sz="2400" b="0" kern="0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在远离圆球的</a:t>
                </a:r>
                <a:r>
                  <a:rPr lang="zh-CN" altLang="en-US" sz="2400" b="0" kern="0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地方，总会出现惯性力超过粘性力的情况，在这些区域内的解与假设条件相矛盾</a:t>
                </a:r>
                <a:endParaRPr lang="en-US" altLang="zh-CN" sz="2400" b="0" kern="0" dirty="0" smtClean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  <a:p>
                <a:pPr marL="457200" indent="-457200">
                  <a:buAutoNum type="arabicPeriod"/>
                </a:pPr>
                <a:r>
                  <a:rPr lang="en-US" altLang="zh-CN" sz="2400" b="0" kern="0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Stokes</a:t>
                </a:r>
                <a:r>
                  <a:rPr lang="zh-CN" altLang="en-US" sz="2400" b="0" kern="0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近似所得流场的解只适用于物体附近的区域</a:t>
                </a:r>
                <a:endParaRPr lang="en-US" altLang="zh-CN" sz="2400" b="0" kern="0" dirty="0" smtClean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  <a:p>
                <a:pPr marL="457200" indent="-457200">
                  <a:buAutoNum type="arabicPeriod"/>
                </a:pPr>
                <a:r>
                  <a:rPr lang="en-US" altLang="zh-CN" sz="2400" b="0" kern="0" dirty="0" smtClean="0">
                    <a:solidFill>
                      <a:srgbClr val="C00000"/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Stokes</a:t>
                </a:r>
                <a:r>
                  <a:rPr lang="zh-CN" altLang="en-US" sz="2400" b="0" kern="0" dirty="0" smtClean="0">
                    <a:solidFill>
                      <a:srgbClr val="C00000"/>
                    </a:solidFill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佯谬</a:t>
                </a:r>
                <a:r>
                  <a:rPr lang="zh-CN" altLang="en-US" sz="2400" b="0" kern="0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：</a:t>
                </a:r>
                <a:r>
                  <a:rPr lang="en-US" altLang="zh-CN" sz="2400" b="0" kern="0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Stokes</a:t>
                </a:r>
                <a:r>
                  <a:rPr lang="zh-CN" altLang="en-US" sz="2400" b="0" kern="0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近似方程不能得出圆柱绕流问题的解</a:t>
                </a:r>
                <a:endParaRPr lang="en-US" altLang="zh-CN" sz="2400" b="0" kern="0" dirty="0" smtClean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  <a:p>
                <a:pPr marL="0" indent="0">
                  <a:buNone/>
                </a:pPr>
                <a:endParaRPr lang="en-US" altLang="zh-CN" sz="2800" b="0" kern="0" dirty="0" smtClean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1805960"/>
                <a:ext cx="9144000" cy="3946635"/>
              </a:xfrm>
              <a:prstGeom prst="rect">
                <a:avLst/>
              </a:prstGeom>
              <a:blipFill>
                <a:blip r:embed="rId3"/>
                <a:stretch>
                  <a:fillRect l="-1467" t="-2160" b="-174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64356" y="1159629"/>
            <a:ext cx="782406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dirty="0" smtClean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结果分析</a:t>
            </a:r>
            <a:endParaRPr lang="en-US" altLang="zh-CN" sz="3600" dirty="0" smtClean="0">
              <a:solidFill>
                <a:schemeClr val="tx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091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8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C0F0407-BBEA-4476-B67F-A642BBC60D22}" type="slidenum">
              <a:rPr lang="en-US" altLang="zh-CN" sz="1200" b="0" smtClean="0">
                <a:solidFill>
                  <a:schemeClr val="tx1"/>
                </a:solidFill>
                <a:latin typeface="Verdana" panose="020B0604030504040204" pitchFamily="34" charset="0"/>
              </a:rPr>
              <a:pPr/>
              <a:t>26</a:t>
            </a:fld>
            <a:endParaRPr lang="en-US" altLang="zh-CN" sz="1200" b="0" smtClean="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3348644" y="371475"/>
            <a:ext cx="24689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2</a:t>
            </a:r>
            <a:r>
              <a:rPr lang="en-US" altLang="zh-CN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.</a:t>
            </a:r>
            <a:r>
              <a:rPr lang="zh-CN" altLang="en-US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 </a:t>
            </a:r>
            <a:r>
              <a:rPr lang="zh-CN" altLang="en-US" sz="3600" dirty="0" smtClean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圆球绕流</a:t>
            </a:r>
            <a:endParaRPr lang="zh-CN" altLang="en-US" sz="3600" dirty="0">
              <a:solidFill>
                <a:schemeClr val="tx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" name="Rectangle 6"/>
          <p:cNvSpPr>
            <a:spLocks noChangeArrowheads="1"/>
          </p:cNvSpPr>
          <p:nvPr/>
        </p:nvSpPr>
        <p:spPr bwMode="auto">
          <a:xfrm>
            <a:off x="0" y="288925"/>
            <a:ext cx="1128713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600">
                <a:solidFill>
                  <a:schemeClr val="tx1"/>
                </a:solidFill>
              </a:rPr>
              <a:t> </a:t>
            </a:r>
            <a:endParaRPr lang="en-US" altLang="zh-CN" sz="120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152400" y="1805960"/>
                <a:ext cx="9144000" cy="39466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511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30083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655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9227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CN" sz="3200" b="0" kern="0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Oseen</a:t>
                </a:r>
                <a:r>
                  <a:rPr lang="zh-CN" altLang="en-US" sz="3200" b="0" kern="0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近似解：</a:t>
                </a:r>
                <a:endParaRPr lang="en-US" altLang="zh-CN" sz="3200" b="0" kern="0" dirty="0" smtClean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sz="3200" b="0" kern="0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在运动方程中保留主要惯性项，略掉次要惯性</a:t>
                </a:r>
                <a:r>
                  <a:rPr lang="zh-CN" altLang="en-US" sz="3200" b="0" kern="0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项</a:t>
                </a:r>
                <a:endParaRPr lang="en-US" altLang="zh-CN" sz="3200" b="0" kern="0" dirty="0" smtClean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  <a:p>
                <a:r>
                  <a:rPr lang="zh-CN" altLang="en-US" sz="3200" b="0" kern="0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把</a:t>
                </a:r>
                <a:r>
                  <a:rPr lang="zh-CN" altLang="en-US" sz="3200" b="0" kern="0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速度写成：</a:t>
                </a:r>
                <a:endParaRPr lang="en-US" altLang="zh-CN" sz="3200" b="0" kern="0" dirty="0" smtClean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  <a:p>
                <a:pPr marL="0" lvl="0" indent="0">
                  <a:spcBef>
                    <a:spcPct val="0"/>
                  </a:spcBef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zh-CN" sz="2800" b="0" i="1" ker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ker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CN" sz="2800" b="0" i="1" ker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ker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800" b="0" i="1" ker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altLang="zh-CN" sz="2800" b="0" i="1" kern="0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kern="0" dirty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altLang="zh-CN" sz="2800" b="0" i="1" kern="0" dirty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altLang="zh-CN" sz="2800" b="0" i="1" ker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ker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2800" b="0" i="1" kern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en-US" altLang="zh-CN" sz="2800" b="0" i="1" kern="0" dirty="0" smtClean="0">
                  <a:latin typeface="Cambria Math" panose="02040503050406030204" pitchFamily="18" charset="0"/>
                </a:endParaRPr>
              </a:p>
              <a:p>
                <a:pPr marL="0" lvl="0" indent="0">
                  <a:spcBef>
                    <a:spcPct val="0"/>
                  </a:spcBef>
                  <a:buClrTx/>
                  <a:buNone/>
                </a:pPr>
                <a:r>
                  <a:rPr lang="zh-CN" altLang="en-US" sz="3200" b="0" kern="0" dirty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保留一阶小量，质点加速度可近似为</a:t>
                </a:r>
                <a:r>
                  <a:rPr lang="zh-CN" altLang="en-US" sz="3200" b="0" kern="0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：</a:t>
                </a:r>
                <a:endParaRPr lang="en-US" altLang="zh-CN" sz="3200" b="0" kern="0" dirty="0" smtClean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  <a:p>
                <a:pPr marL="0" lvl="0" indent="0">
                  <a:spcBef>
                    <a:spcPct val="0"/>
                  </a:spcBef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3200" b="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ker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⃗"/>
                              <m:ctrlPr>
                                <a:rPr lang="en-US" altLang="zh-CN" sz="3200" b="0" i="1" ker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0" i="1" ker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num>
                        <m:den>
                          <m:r>
                            <a:rPr lang="en-US" altLang="zh-CN" sz="3200" b="0" i="1" ker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3200" b="0" i="1" ker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200" b="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3200" b="0" i="1" ker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0" i="1" ker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ker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altLang="zh-CN" sz="3200" b="0" i="1" kern="0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  <m:acc>
                                <m:accPr>
                                  <m:chr m:val="⃗"/>
                                  <m:ctrlPr>
                                    <a:rPr lang="en-US" altLang="zh-CN" sz="3200" b="0" i="1" kern="0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3200" b="0" i="1" kern="0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  <m:r>
                                <a:rPr lang="en-US" altLang="zh-CN" sz="3200" b="0" i="1" kern="0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altLang="zh-CN" sz="3200" b="0" i="1" ker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p>
                                    <m:sSupPr>
                                      <m:ctrlPr>
                                        <a:rPr lang="en-US" altLang="zh-CN" sz="3200" b="0" i="1" ker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3200" b="0" i="1" ker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p>
                                      <m:r>
                                        <a:rPr lang="en-US" altLang="zh-CN" sz="3200" b="0" i="1" ker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acc>
                            </m:e>
                          </m:d>
                          <m:r>
                            <a:rPr lang="en-US" altLang="zh-CN" sz="3200" b="0" i="1" kern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3200" b="0" i="1" ker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altLang="zh-CN" sz="3200" b="0" i="1" ker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200" b="0" i="1" ker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CN" sz="3200" b="0" i="1" ker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3200" b="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ker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3200" b="0" i="1" ker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f>
                        <m:fPr>
                          <m:ctrlPr>
                            <a:rPr lang="en-US" altLang="zh-CN" sz="3200" b="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ker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altLang="zh-CN" sz="3200" b="0" i="1" ker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0" i="1" ker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num>
                        <m:den>
                          <m:r>
                            <a:rPr lang="en-US" altLang="zh-CN" sz="3200" b="0" i="1" ker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3200" b="0" i="1" ker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altLang="zh-CN" sz="3200" b="0" i="1" kern="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1805960"/>
                <a:ext cx="9144000" cy="3946635"/>
              </a:xfrm>
              <a:prstGeom prst="rect">
                <a:avLst/>
              </a:prstGeom>
              <a:blipFill>
                <a:blip r:embed="rId3"/>
                <a:stretch>
                  <a:fillRect l="-1667" t="-216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64356" y="1159629"/>
            <a:ext cx="782406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dirty="0" err="1" smtClean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Oseen</a:t>
            </a:r>
            <a:r>
              <a:rPr lang="zh-CN" altLang="en-US" sz="3600" dirty="0" smtClean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修正</a:t>
            </a:r>
            <a:endParaRPr lang="en-US" altLang="zh-CN" sz="3600" dirty="0" smtClean="0">
              <a:solidFill>
                <a:schemeClr val="tx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675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3348644" y="371475"/>
            <a:ext cx="24689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2</a:t>
            </a:r>
            <a:r>
              <a:rPr lang="en-US" altLang="zh-CN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.</a:t>
            </a:r>
            <a:r>
              <a:rPr lang="zh-CN" altLang="en-US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 </a:t>
            </a:r>
            <a:r>
              <a:rPr lang="zh-CN" altLang="en-US" sz="3600" dirty="0" smtClean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圆球绕流</a:t>
            </a:r>
            <a:endParaRPr lang="zh-CN" altLang="en-US" sz="3600" dirty="0">
              <a:solidFill>
                <a:schemeClr val="tx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" name="Rectangle 6"/>
          <p:cNvSpPr>
            <a:spLocks noChangeArrowheads="1"/>
          </p:cNvSpPr>
          <p:nvPr/>
        </p:nvSpPr>
        <p:spPr bwMode="auto">
          <a:xfrm>
            <a:off x="0" y="288925"/>
            <a:ext cx="1128713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600">
                <a:solidFill>
                  <a:schemeClr val="tx1"/>
                </a:solidFill>
              </a:rPr>
              <a:t> </a:t>
            </a:r>
            <a:endParaRPr lang="en-US" altLang="zh-CN" sz="120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152400" y="1805960"/>
                <a:ext cx="9144000" cy="39466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511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30083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655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9227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zh-CN" altLang="en-US" sz="3200" b="0" kern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方程与边界条件</a:t>
                </a:r>
                <a:endParaRPr lang="en-US" altLang="zh-CN" sz="3200" b="0" i="1" kern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3200" b="0" kern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由于：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ker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altLang="zh-CN" sz="3200" b="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b="0" i="1" ker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num>
                      <m:den>
                        <m:r>
                          <a:rPr lang="en-US" altLang="zh-CN" sz="3200" b="0" i="1" ker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3200" b="0" i="1" ker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3200" b="0" kern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ker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altLang="zh-CN" sz="3200" b="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b="0" i="1" ker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US" altLang="zh-CN" sz="3200" b="0" i="1" ker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3200" b="0" i="1" ker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3200" b="0" kern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ker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altLang="zh-CN" sz="3200" b="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b="0" i="1" ker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num>
                      <m:den>
                        <m:r>
                          <a:rPr lang="en-US" altLang="zh-CN" sz="3200" b="0" i="1" ker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zh-CN" sz="3200" b="0" kern="0" dirty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ker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altLang="zh-CN" sz="3200" b="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b="0" i="1" ker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 altLang="zh-CN" sz="3200" b="0" i="1" ker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US" altLang="zh-CN" sz="3200" b="0" i="1" ker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zh-CN" sz="3200" b="0" kern="0" dirty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ker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altLang="zh-CN" sz="3200" b="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b="0" i="1" ker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num>
                      <m:den>
                        <m:r>
                          <a:rPr lang="en-US" altLang="zh-CN" sz="3200" b="0" i="1" ker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altLang="zh-CN" sz="3200" b="0" kern="0" dirty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b="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ker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altLang="zh-CN" sz="3200" b="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b="0" i="1" ker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 altLang="zh-CN" sz="3200" b="0" i="1" ker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US" altLang="zh-CN" sz="3200" b="0" i="1" ker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altLang="zh-CN" sz="3200" b="0" kern="0" dirty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, </a:t>
                </a:r>
              </a:p>
              <a:p>
                <a:pPr marL="0" indent="0">
                  <a:buNone/>
                </a:pPr>
                <a:r>
                  <a:rPr lang="en-US" altLang="zh-CN" sz="3200" b="0" kern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N-S</a:t>
                </a:r>
                <a:r>
                  <a:rPr lang="zh-CN" altLang="en-US" sz="3200" b="0" kern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方程可近似为：</a:t>
                </a:r>
                <a:endParaRPr lang="en-US" altLang="zh-CN" sz="3200" b="0" kern="0" dirty="0" smtClean="0"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</m:ctrlPr>
                        </m:sSubPr>
                        <m:e>
                          <m:r>
                            <a:rPr lang="en-US" altLang="zh-CN" sz="32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3200" b="0" i="1" kern="0" smtClean="0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∞</m:t>
                          </m:r>
                        </m:sub>
                      </m:sSub>
                      <m:f>
                        <m:fPr>
                          <m:ctrlPr>
                            <a:rPr lang="en-US" altLang="zh-CN" sz="3200" b="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ker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altLang="zh-CN" sz="3200" b="0" i="1" ker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0" i="1" ker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en-US" altLang="zh-CN" sz="3200" b="0" i="1" kern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en-US" altLang="zh-CN" sz="3200" b="0" i="1" ker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3200" b="0" i="1" ker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3200" b="0" i="1" kern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3200" b="0" i="1" kern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kern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3200" b="0" i="1" kern="0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r>
                        <a:rPr lang="en-US" altLang="zh-CN" sz="3200" b="0" i="0" kern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CN" sz="3200" b="0" i="1" kern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3200" b="0" i="1" kern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3200" b="0" i="1" kern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>
                              <a:latin typeface="Cambria Math" panose="02040503050406030204" pitchFamily="18" charset="0"/>
                              <a:ea typeface="方正宋刻本秀楷简体" panose="02000000000000000000" pitchFamily="2" charset="-122"/>
                            </a:rPr>
                            <m:t>𝜂</m:t>
                          </m:r>
                        </m:num>
                        <m:den>
                          <m:r>
                            <a:rPr lang="en-US" altLang="zh-CN" sz="3200" b="0" i="1" kern="0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sSup>
                        <m:sSupPr>
                          <m:ctrlPr>
                            <a:rPr lang="en-US" altLang="zh-CN" sz="3200" b="0" i="1" kern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0" kern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altLang="zh-CN" sz="3200" b="0" i="1" kern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3200" b="0" i="1" kern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altLang="zh-CN" sz="3200" b="0" i="1" ker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200" b="0" i="1" ker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CN" sz="3200" b="0" i="1" ker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zh-CN" sz="3200" b="0" kern="0" dirty="0" smtClean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0" kern="0" smtClean="0"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𝛻</m:t>
                      </m:r>
                      <m:r>
                        <a:rPr lang="en-US" altLang="zh-CN" sz="3200" b="0" i="1" kern="0" smtClean="0">
                          <a:latin typeface="Cambria Math" panose="02040503050406030204" pitchFamily="18" charset="0"/>
                          <a:ea typeface="方正宋刻本秀楷简体" panose="02000000000000000000" pitchFamily="2" charset="-122"/>
                        </a:rPr>
                        <m:t>∙</m:t>
                      </m:r>
                      <m:sSup>
                        <m:sSupPr>
                          <m:ctrlPr>
                            <a:rPr lang="en-US" altLang="zh-CN" sz="3200" b="0" i="1" ker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zh-CN" sz="3200" b="0" i="1" ker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0" i="1" ker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p>
                          <m:r>
                            <a:rPr lang="en-US" altLang="zh-CN" sz="3200" b="0" i="1" ker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3200" b="0" i="1" kern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3200" b="0" kern="0" dirty="0" smtClean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sz="3200" b="0" kern="0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边界条件：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altLang="zh-CN" sz="3200" b="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b="0" i="1" ker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b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zh-CN" sz="32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altLang="zh-CN" sz="3200" b="0" i="1" kern="0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b="0" i="1" kern="0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altLang="zh-CN" sz="3200" b="0" kern="0" dirty="0" smtClean="0">
                    <a:latin typeface="方正宋刻本秀楷简体" panose="02000000000000000000" pitchFamily="2" charset="-122"/>
                    <a:ea typeface="方正宋刻本秀楷简体" panose="02000000000000000000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3200" b="0" i="0" kern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zh-CN" sz="3200" b="0" i="1" ker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3200" b="0" i="1" ker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sSub>
                      <m:sSubPr>
                        <m:ctrlPr>
                          <a:rPr lang="en-US" altLang="zh-CN" sz="32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altLang="zh-CN" sz="32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zh-CN" sz="3200" b="0" i="1" kern="0"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en-US" altLang="zh-CN" sz="3200" b="0" i="1" kern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3200" b="0" kern="0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1805960"/>
                <a:ext cx="9144000" cy="3946635"/>
              </a:xfrm>
              <a:prstGeom prst="rect">
                <a:avLst/>
              </a:prstGeom>
              <a:blipFill>
                <a:blip r:embed="rId3"/>
                <a:stretch>
                  <a:fillRect l="-1667" t="-2006" b="-1882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64356" y="1159629"/>
            <a:ext cx="782406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dirty="0" err="1" smtClean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Oseen</a:t>
            </a:r>
            <a:r>
              <a:rPr lang="zh-CN" altLang="en-US" sz="3600" dirty="0" smtClean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修正</a:t>
            </a:r>
            <a:endParaRPr lang="en-US" altLang="zh-CN" sz="3600" dirty="0" smtClean="0">
              <a:solidFill>
                <a:schemeClr val="tx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365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3348644" y="371475"/>
            <a:ext cx="24689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2</a:t>
            </a:r>
            <a:r>
              <a:rPr lang="en-US" altLang="zh-CN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.</a:t>
            </a:r>
            <a:r>
              <a:rPr lang="zh-CN" altLang="en-US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 </a:t>
            </a:r>
            <a:r>
              <a:rPr lang="zh-CN" altLang="en-US" sz="3600" dirty="0" smtClean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圆球绕流</a:t>
            </a:r>
            <a:endParaRPr lang="zh-CN" altLang="en-US" sz="3600" dirty="0">
              <a:solidFill>
                <a:schemeClr val="tx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" name="Rectangle 6"/>
          <p:cNvSpPr>
            <a:spLocks noChangeArrowheads="1"/>
          </p:cNvSpPr>
          <p:nvPr/>
        </p:nvSpPr>
        <p:spPr bwMode="auto">
          <a:xfrm>
            <a:off x="0" y="288925"/>
            <a:ext cx="1128713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600">
                <a:solidFill>
                  <a:schemeClr val="tx1"/>
                </a:solidFill>
              </a:rPr>
              <a:t> </a:t>
            </a:r>
            <a:endParaRPr lang="en-US" altLang="zh-CN" sz="120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152400" y="1805960"/>
                <a:ext cx="9144000" cy="39466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511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30083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655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922713" indent="-398463" algn="l" rtl="0" fontAlgn="base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zh-CN" altLang="en-US" sz="3200" b="0" i="1" kern="0" smtClean="0"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分析</m:t>
                    </m:r>
                    <m:r>
                      <a:rPr lang="zh-CN" altLang="en-US" sz="3200" b="0" i="1" kern="0"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：</m:t>
                    </m:r>
                    <m:r>
                      <a:rPr lang="zh-CN" altLang="en-US" sz="3200" b="0" i="1" kern="0" smtClean="0"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在</m:t>
                    </m:r>
                    <m:r>
                      <a:rPr lang="zh-CN" altLang="en-US" sz="3200" b="0" i="1" kern="0"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足够远的地方</m:t>
                    </m:r>
                    <m:r>
                      <a:rPr lang="zh-CN" altLang="en-US" sz="3200" b="0" i="1" kern="0" smtClean="0"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，</m:t>
                    </m:r>
                    <m:sSub>
                      <m:sSubPr>
                        <m:ctrlP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∞</m:t>
                        </m:r>
                      </m:sub>
                    </m:sSub>
                    <m:f>
                      <m:fPr>
                        <m:ctrlPr>
                          <a:rPr lang="en-US" altLang="zh-CN" sz="3200" b="0" i="1" ker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ker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altLang="zh-CN" sz="3200" b="0" i="1" ker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b="0" i="1" ker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num>
                      <m:den>
                        <m:r>
                          <a:rPr lang="en-US" altLang="zh-CN" sz="3200" b="0" i="1" ker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3200" b="0" i="1" ker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zh-CN" altLang="en-US" sz="3200" b="0" kern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是惯性力的主要部分，保留这一项可以提高解的精度，在相同的边界条件下</a:t>
                </a:r>
                <a:r>
                  <a:rPr lang="en-US" altLang="zh-CN" sz="3200" b="0" kern="0" dirty="0" err="1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Oseen</a:t>
                </a:r>
                <a:r>
                  <a:rPr lang="zh-CN" altLang="en-US" sz="3200" b="0" kern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得到了比</a:t>
                </a:r>
                <a:r>
                  <a:rPr lang="en-US" altLang="zh-CN" sz="3200" b="0" kern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Stokes</a:t>
                </a:r>
                <a:r>
                  <a:rPr lang="zh-CN" altLang="en-US" sz="3200" b="0" kern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解精度高一阶。</a:t>
                </a:r>
                <a:endParaRPr lang="en-US" altLang="zh-CN" sz="3200" b="0" kern="0" dirty="0" smtClean="0"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r>
                  <a:rPr lang="en-US" altLang="zh-CN" sz="3200" b="0" kern="0" dirty="0" err="1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Oseen</a:t>
                </a:r>
                <a:r>
                  <a:rPr lang="zh-CN" altLang="en-US" sz="3200" b="0" kern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近似的圆球绕流：</a:t>
                </a:r>
                <a:endParaRPr lang="en-US" altLang="zh-CN" sz="3200" b="0" kern="0" dirty="0" smtClean="0"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sz="3200" b="0" kern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阻力：</a:t>
                </a:r>
                <a14:m>
                  <m:oMath xmlns:m="http://schemas.openxmlformats.org/officeDocument/2006/math">
                    <m:r>
                      <a:rPr lang="en-US" altLang="zh-CN" sz="3200" b="0" i="1" kern="0" smtClean="0"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𝐷</m:t>
                    </m:r>
                    <m:r>
                      <a:rPr lang="en-US" altLang="zh-CN" sz="3200" b="0" i="1" kern="0" smtClean="0"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𝐹</m:t>
                        </m:r>
                      </m:e>
                      <m:sub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𝑧</m:t>
                        </m:r>
                      </m:sub>
                    </m:sSub>
                    <m:r>
                      <a:rPr lang="en-US" altLang="zh-CN" sz="3200" b="0" i="1" kern="0" smtClean="0"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=6</m:t>
                    </m:r>
                    <m:r>
                      <a:rPr lang="en-US" altLang="zh-CN" sz="3200" b="0" i="1" kern="0" smtClean="0"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𝜋𝜂</m:t>
                    </m:r>
                    <m:sSub>
                      <m:sSubPr>
                        <m:ctrlP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∞</m:t>
                        </m:r>
                      </m:sub>
                    </m:sSub>
                    <m:r>
                      <a:rPr lang="en-US" altLang="zh-CN" sz="3200" b="0" i="1" kern="0" smtClean="0"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𝑅</m:t>
                    </m:r>
                    <m:d>
                      <m:dPr>
                        <m:ctrlP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dPr>
                      <m:e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1+</m:t>
                        </m:r>
                        <m:f>
                          <m:fPr>
                            <m:ctrlPr>
                              <a:rPr lang="en-US" altLang="zh-CN" sz="3200" b="0" i="1" kern="0" smtClean="0"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3200" b="0" i="1" kern="0" smtClean="0"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3200" b="0" i="1" kern="0" smtClean="0"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8</m:t>
                            </m:r>
                          </m:den>
                        </m:f>
                        <m:f>
                          <m:fPr>
                            <m:ctrlPr>
                              <a:rPr lang="en-US" altLang="zh-CN" sz="3200" b="0" i="1" kern="0" smtClean="0"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3200" b="0" i="1" kern="0" smtClean="0"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𝑅</m:t>
                            </m:r>
                            <m:sSub>
                              <m:sSubPr>
                                <m:ctrlPr>
                                  <a:rPr lang="en-US" altLang="zh-CN" sz="3200" b="0" i="1" kern="0" smtClean="0"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kern="0" smtClean="0"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lang="en-US" altLang="zh-CN" sz="3200" b="0" i="1" kern="0" smtClean="0">
                                    <a:latin typeface="Cambria Math" panose="02040503050406030204" pitchFamily="18" charset="0"/>
                                    <a:ea typeface="方正宋刻本秀楷简体" panose="02000000000000000000" pitchFamily="2" charset="-122"/>
                                  </a:rPr>
                                  <m:t>∞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3200" b="0" i="1" kern="0" smtClean="0"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𝜈</m:t>
                            </m:r>
                          </m:den>
                        </m:f>
                      </m:e>
                    </m:d>
                  </m:oMath>
                </a14:m>
                <a:endParaRPr lang="en-US" altLang="zh-CN" sz="3200" b="0" kern="0" dirty="0" smtClean="0"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indent="0">
                  <a:buNone/>
                </a:pPr>
                <a:r>
                  <a:rPr lang="zh-CN" altLang="en-US" sz="3200" b="0" kern="0" dirty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阻力</a:t>
                </a:r>
                <a:r>
                  <a:rPr lang="zh-CN" altLang="en-US" sz="3200" b="0" kern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系数：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𝐷</m:t>
                        </m:r>
                      </m:sub>
                    </m:sSub>
                    <m:r>
                      <a:rPr lang="en-US" altLang="zh-CN" sz="3200" b="0" i="1" kern="0" smtClean="0"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24</m:t>
                        </m:r>
                      </m:num>
                      <m:den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𝑅𝑒</m:t>
                        </m:r>
                      </m:den>
                    </m:f>
                    <m:r>
                      <a:rPr lang="en-US" altLang="zh-CN" sz="3200" b="0" i="1" kern="0" smtClean="0"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(1+</m:t>
                    </m:r>
                    <m:f>
                      <m:fPr>
                        <m:ctrlP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3</m:t>
                        </m:r>
                      </m:num>
                      <m:den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16</m:t>
                        </m:r>
                      </m:den>
                    </m:f>
                    <m:r>
                      <a:rPr lang="en-US" altLang="zh-CN" sz="3200" b="0" i="1" kern="0" smtClean="0"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𝑅𝑒</m:t>
                    </m:r>
                    <m:r>
                      <a:rPr lang="en-US" altLang="zh-CN" sz="3200" b="0" i="1" kern="0" smtClean="0"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)</m:t>
                    </m:r>
                  </m:oMath>
                </a14:m>
                <a:r>
                  <a:rPr lang="en-US" altLang="zh-CN" sz="3200" b="0" kern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 </a:t>
                </a:r>
                <a:r>
                  <a:rPr lang="zh-CN" altLang="en-US" sz="3200" b="0" kern="0" dirty="0" smtClean="0">
                    <a:latin typeface="Cambria Math" panose="02040503050406030204" pitchFamily="18" charset="0"/>
                    <a:ea typeface="方正宋刻本秀楷简体" panose="02000000000000000000" pitchFamily="2" charset="-122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3200" b="0" i="1" kern="0" smtClean="0"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𝑅𝑒</m:t>
                    </m:r>
                    <m:r>
                      <a:rPr lang="en-US" altLang="zh-CN" sz="3200" b="0" i="1" kern="0" smtClean="0">
                        <a:latin typeface="Cambria Math" panose="02040503050406030204" pitchFamily="18" charset="0"/>
                        <a:ea typeface="方正宋刻本秀楷简体" panose="02000000000000000000" pitchFamily="2" charset="-122"/>
                      </a:rPr>
                      <m:t>=</m:t>
                    </m:r>
                    <m:f>
                      <m:fPr>
                        <m:ctrlP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3200" b="0" i="1" kern="0" smtClean="0"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3200" b="0" i="1" kern="0" smtClean="0"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3200" b="0" i="1" kern="0" smtClean="0">
                                <a:latin typeface="Cambria Math" panose="02040503050406030204" pitchFamily="18" charset="0"/>
                                <a:ea typeface="方正宋刻本秀楷简体" panose="02000000000000000000" pitchFamily="2" charset="-122"/>
                              </a:rPr>
                              <m:t>∞</m:t>
                            </m:r>
                          </m:sub>
                        </m:sSub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𝑑</m:t>
                        </m:r>
                      </m:num>
                      <m:den>
                        <m:r>
                          <a:rPr lang="en-US" altLang="zh-CN" sz="3200" b="0" i="1" kern="0" smtClean="0">
                            <a:latin typeface="Cambria Math" panose="02040503050406030204" pitchFamily="18" charset="0"/>
                            <a:ea typeface="方正宋刻本秀楷简体" panose="02000000000000000000" pitchFamily="2" charset="-122"/>
                          </a:rPr>
                          <m:t>𝜈</m:t>
                        </m:r>
                      </m:den>
                    </m:f>
                  </m:oMath>
                </a14:m>
                <a:endParaRPr lang="en-US" altLang="zh-CN" sz="3200" b="0" kern="0" dirty="0" smtClean="0"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  <a:p>
                <a:pPr marL="0" indent="0">
                  <a:buNone/>
                </a:pPr>
                <a:endParaRPr lang="en-US" altLang="zh-CN" sz="3200" b="0" kern="0" dirty="0" smtClean="0">
                  <a:latin typeface="Cambria Math" panose="02040503050406030204" pitchFamily="18" charset="0"/>
                  <a:ea typeface="方正宋刻本秀楷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1805960"/>
                <a:ext cx="9144000" cy="3946635"/>
              </a:xfrm>
              <a:prstGeom prst="rect">
                <a:avLst/>
              </a:prstGeom>
              <a:blipFill>
                <a:blip r:embed="rId3"/>
                <a:stretch>
                  <a:fillRect l="-1667" b="-197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64356" y="1159629"/>
            <a:ext cx="782406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dirty="0" err="1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Oseen</a:t>
            </a:r>
            <a:r>
              <a:rPr lang="zh-CN" altLang="en-US" sz="3600" dirty="0" smtClean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修正</a:t>
            </a:r>
            <a:endParaRPr lang="en-US" altLang="zh-CN" sz="3600" dirty="0" smtClean="0">
              <a:solidFill>
                <a:schemeClr val="tx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656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3564251" y="371475"/>
            <a:ext cx="203773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分工合作</a:t>
            </a:r>
            <a:endParaRPr lang="zh-CN" altLang="en-US" sz="3600" dirty="0">
              <a:solidFill>
                <a:schemeClr val="tx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" name="Rectangle 6"/>
          <p:cNvSpPr>
            <a:spLocks noChangeArrowheads="1"/>
          </p:cNvSpPr>
          <p:nvPr/>
        </p:nvSpPr>
        <p:spPr bwMode="auto">
          <a:xfrm>
            <a:off x="0" y="288925"/>
            <a:ext cx="1128713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600">
                <a:solidFill>
                  <a:schemeClr val="tx1"/>
                </a:solidFill>
              </a:rPr>
              <a:t> </a:t>
            </a:r>
            <a:endParaRPr lang="en-US" altLang="zh-CN" sz="120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52400" y="1805960"/>
            <a:ext cx="9144000" cy="3946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CN" sz="3200" b="0" kern="0" dirty="0" smtClean="0">
              <a:latin typeface="Cambria Math" panose="02040503050406030204" pitchFamily="18" charset="0"/>
              <a:ea typeface="方正宋刻本秀楷简体" panose="02000000000000000000" pitchFamily="2" charset="-122"/>
            </a:endParaRPr>
          </a:p>
          <a:p>
            <a:pPr marL="0" indent="0">
              <a:buNone/>
            </a:pPr>
            <a:endParaRPr lang="en-US" altLang="zh-CN" sz="3200" b="0" kern="0" dirty="0" smtClean="0">
              <a:latin typeface="Cambria Math" panose="02040503050406030204" pitchFamily="18" charset="0"/>
              <a:ea typeface="方正宋刻本秀楷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7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ext Box 2"/>
          <p:cNvSpPr txBox="1">
            <a:spLocks noChangeArrowheads="1"/>
          </p:cNvSpPr>
          <p:nvPr/>
        </p:nvSpPr>
        <p:spPr bwMode="auto">
          <a:xfrm>
            <a:off x="381000" y="1117600"/>
            <a:ext cx="37417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b="1">
                <a:solidFill>
                  <a:srgbClr val="CD2605"/>
                </a:solidFill>
                <a:ea typeface="华文中宋" panose="02010600040101010101" pitchFamily="2" charset="-122"/>
              </a:rPr>
              <a:t>x</a:t>
            </a:r>
            <a:r>
              <a:rPr lang="zh-CN" altLang="en-US" b="1">
                <a:solidFill>
                  <a:srgbClr val="CD2605"/>
                </a:solidFill>
                <a:ea typeface="华文中宋" panose="02010600040101010101" pitchFamily="2" charset="-122"/>
              </a:rPr>
              <a:t>方向的运动方程：</a:t>
            </a:r>
            <a:endParaRPr lang="zh-CN" altLang="en-US" b="1">
              <a:solidFill>
                <a:srgbClr val="CD260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6675" name="Text Box 3"/>
          <p:cNvSpPr txBox="1">
            <a:spLocks noChangeArrowheads="1"/>
          </p:cNvSpPr>
          <p:nvPr/>
        </p:nvSpPr>
        <p:spPr bwMode="auto">
          <a:xfrm>
            <a:off x="1115616" y="689878"/>
            <a:ext cx="5029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800" b="1" dirty="0">
                <a:ea typeface="华文中宋" panose="02010600040101010101" pitchFamily="2" charset="-122"/>
              </a:rPr>
              <a:t>以应力表示的运动方程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56676" name="Object 4"/>
          <p:cNvGraphicFramePr>
            <a:graphicFrameLocks noChangeAspect="1"/>
          </p:cNvGraphicFramePr>
          <p:nvPr/>
        </p:nvGraphicFramePr>
        <p:xfrm>
          <a:off x="541338" y="1509713"/>
          <a:ext cx="8305800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Equation" r:id="rId3" imgW="4216320" imgH="482400" progId="Equation.DSMT4">
                  <p:embed/>
                </p:oleObj>
              </mc:Choice>
              <mc:Fallback>
                <p:oleObj name="Equation" r:id="rId3" imgW="4216320" imgH="482400" progId="Equation.DSMT4">
                  <p:embed/>
                  <p:pic>
                    <p:nvPicPr>
                      <p:cNvPr id="15667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38" y="1509713"/>
                        <a:ext cx="8305800" cy="979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677" name="Text Box 5"/>
          <p:cNvSpPr txBox="1">
            <a:spLocks noChangeArrowheads="1"/>
          </p:cNvSpPr>
          <p:nvPr/>
        </p:nvSpPr>
        <p:spPr bwMode="auto">
          <a:xfrm>
            <a:off x="381000" y="2641600"/>
            <a:ext cx="37417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CD2605"/>
                </a:solidFill>
                <a:ea typeface="华文中宋" panose="02010600040101010101" pitchFamily="2" charset="-122"/>
              </a:rPr>
              <a:t>y</a:t>
            </a:r>
            <a:r>
              <a:rPr lang="zh-CN" altLang="en-US" b="1" dirty="0">
                <a:solidFill>
                  <a:srgbClr val="CD2605"/>
                </a:solidFill>
                <a:ea typeface="华文中宋" panose="02010600040101010101" pitchFamily="2" charset="-122"/>
              </a:rPr>
              <a:t>方向的运动方程：</a:t>
            </a:r>
            <a:endParaRPr lang="zh-CN" altLang="en-US" b="1" dirty="0">
              <a:solidFill>
                <a:srgbClr val="CD260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6678" name="Text Box 6"/>
          <p:cNvSpPr txBox="1">
            <a:spLocks noChangeArrowheads="1"/>
          </p:cNvSpPr>
          <p:nvPr/>
        </p:nvSpPr>
        <p:spPr bwMode="auto">
          <a:xfrm>
            <a:off x="304800" y="4165600"/>
            <a:ext cx="3817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b="1">
                <a:solidFill>
                  <a:srgbClr val="CD2605"/>
                </a:solidFill>
                <a:ea typeface="华文中宋" panose="02010600040101010101" pitchFamily="2" charset="-122"/>
              </a:rPr>
              <a:t>z</a:t>
            </a:r>
            <a:r>
              <a:rPr lang="zh-CN" altLang="en-US" b="1">
                <a:solidFill>
                  <a:srgbClr val="CD2605"/>
                </a:solidFill>
                <a:ea typeface="华文中宋" panose="02010600040101010101" pitchFamily="2" charset="-122"/>
              </a:rPr>
              <a:t>方向的运动方程：</a:t>
            </a:r>
            <a:endParaRPr lang="zh-CN" altLang="en-US" b="1">
              <a:solidFill>
                <a:srgbClr val="CD260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56679" name="Object 7"/>
          <p:cNvGraphicFramePr>
            <a:graphicFrameLocks noChangeAspect="1"/>
          </p:cNvGraphicFramePr>
          <p:nvPr/>
        </p:nvGraphicFramePr>
        <p:xfrm>
          <a:off x="457200" y="3033713"/>
          <a:ext cx="8389938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Equation" r:id="rId5" imgW="4152600" imgH="482400" progId="Equation.DSMT4">
                  <p:embed/>
                </p:oleObj>
              </mc:Choice>
              <mc:Fallback>
                <p:oleObj name="Equation" r:id="rId5" imgW="4152600" imgH="482400" progId="Equation.DSMT4">
                  <p:embed/>
                  <p:pic>
                    <p:nvPicPr>
                      <p:cNvPr id="15667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033713"/>
                        <a:ext cx="8389938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80" name="Object 8"/>
          <p:cNvGraphicFramePr>
            <a:graphicFrameLocks noChangeAspect="1"/>
          </p:cNvGraphicFramePr>
          <p:nvPr/>
        </p:nvGraphicFramePr>
        <p:xfrm>
          <a:off x="381000" y="4557713"/>
          <a:ext cx="8466138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Equation" r:id="rId7" imgW="4101840" imgH="482400" progId="Equation.DSMT4">
                  <p:embed/>
                </p:oleObj>
              </mc:Choice>
              <mc:Fallback>
                <p:oleObj name="Equation" r:id="rId7" imgW="4101840" imgH="482400" progId="Equation.DSMT4">
                  <p:embed/>
                  <p:pic>
                    <p:nvPicPr>
                      <p:cNvPr id="15668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557713"/>
                        <a:ext cx="8466138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681" name="Text Box 9"/>
          <p:cNvSpPr txBox="1">
            <a:spLocks noChangeArrowheads="1"/>
          </p:cNvSpPr>
          <p:nvPr/>
        </p:nvSpPr>
        <p:spPr bwMode="auto">
          <a:xfrm>
            <a:off x="457200" y="5791200"/>
            <a:ext cx="7620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b="1">
                <a:solidFill>
                  <a:srgbClr val="0000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注：上式就是以应力表示的粘性流体的运动方程，</a:t>
            </a:r>
          </a:p>
          <a:p>
            <a:pPr eaLnBrk="1" hangingPunct="1"/>
            <a:r>
              <a:rPr lang="zh-CN" altLang="en-US" b="1">
                <a:solidFill>
                  <a:srgbClr val="0000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　　适用于层流、湍流、牛顿、非牛顿流体。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555776" y="186055"/>
            <a:ext cx="50769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1.Navier-Stokes</a:t>
            </a:r>
            <a:r>
              <a:rPr lang="zh-CN" altLang="en-US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方程简介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59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2456148" y="2996952"/>
            <a:ext cx="453650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5400" dirty="0" smtClean="0">
                <a:solidFill>
                  <a:schemeClr val="tx1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谢谢观看！</a:t>
            </a:r>
            <a:endParaRPr lang="zh-CN" altLang="en-US" sz="5400" dirty="0">
              <a:solidFill>
                <a:schemeClr val="tx1"/>
              </a:solidFill>
              <a:latin typeface="方正宋刻本秀楷简体" panose="02000000000000000000" pitchFamily="2" charset="-122"/>
              <a:ea typeface="方正宋刻本秀楷简体" panose="02000000000000000000" pitchFamily="2" charset="-122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485" name="Rectangle 6"/>
          <p:cNvSpPr>
            <a:spLocks noChangeArrowheads="1"/>
          </p:cNvSpPr>
          <p:nvPr/>
        </p:nvSpPr>
        <p:spPr bwMode="auto">
          <a:xfrm>
            <a:off x="0" y="288925"/>
            <a:ext cx="1128713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zh-CN" sz="600">
                <a:solidFill>
                  <a:schemeClr val="tx1"/>
                </a:solidFill>
              </a:rPr>
              <a:t> </a:t>
            </a:r>
            <a:endParaRPr lang="en-US" altLang="zh-CN" sz="1200">
              <a:solidFill>
                <a:schemeClr val="tx1"/>
              </a:solidFill>
              <a:latin typeface="Verdana" panose="020B0604030504040204" pitchFamily="34" charset="0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879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ext Box 2"/>
          <p:cNvSpPr txBox="1">
            <a:spLocks noChangeArrowheads="1"/>
          </p:cNvSpPr>
          <p:nvPr/>
        </p:nvSpPr>
        <p:spPr bwMode="auto">
          <a:xfrm>
            <a:off x="304800" y="554038"/>
            <a:ext cx="35052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3200" b="1">
                <a:solidFill>
                  <a:srgbClr val="FF0000"/>
                </a:solidFill>
                <a:ea typeface="华文中宋" panose="02010600040101010101" pitchFamily="2" charset="-122"/>
              </a:rPr>
              <a:t>方程的物理意义：</a:t>
            </a:r>
          </a:p>
        </p:txBody>
      </p:sp>
      <p:sp>
        <p:nvSpPr>
          <p:cNvPr id="157699" name="Text Box 3"/>
          <p:cNvSpPr txBox="1">
            <a:spLocks noChangeArrowheads="1"/>
          </p:cNvSpPr>
          <p:nvPr/>
        </p:nvSpPr>
        <p:spPr bwMode="auto">
          <a:xfrm>
            <a:off x="457200" y="1341438"/>
            <a:ext cx="68675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方程左边是：任意时刻</a:t>
            </a:r>
            <a:r>
              <a:rPr lang="en-US" altLang="zh-CN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t</a:t>
            </a:r>
            <a:r>
              <a:rPr lang="zh-CN" altLang="en-US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通过考察点</a:t>
            </a:r>
            <a:r>
              <a:rPr lang="en-US" altLang="zh-CN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lang="zh-CN" altLang="en-US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的流体质点加速度的三个分量；</a:t>
            </a:r>
          </a:p>
        </p:txBody>
      </p:sp>
      <p:sp>
        <p:nvSpPr>
          <p:cNvPr id="157700" name="Text Box 4"/>
          <p:cNvSpPr txBox="1">
            <a:spLocks noChangeArrowheads="1"/>
          </p:cNvSpPr>
          <p:nvPr/>
        </p:nvSpPr>
        <p:spPr bwMode="auto">
          <a:xfrm>
            <a:off x="527050" y="2986088"/>
            <a:ext cx="70929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b="1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方程右边是：作用在单位体积流体上的表面力和体积力在各坐标上的分量。</a:t>
            </a:r>
          </a:p>
        </p:txBody>
      </p:sp>
      <p:sp>
        <p:nvSpPr>
          <p:cNvPr id="157701" name="Text Box 5"/>
          <p:cNvSpPr txBox="1">
            <a:spLocks noChangeArrowheads="1"/>
          </p:cNvSpPr>
          <p:nvPr/>
        </p:nvSpPr>
        <p:spPr bwMode="auto">
          <a:xfrm>
            <a:off x="527050" y="4419600"/>
            <a:ext cx="3665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b="1">
                <a:solidFill>
                  <a:schemeClr val="tx2"/>
                </a:solidFill>
                <a:ea typeface="华文中宋" panose="02010600040101010101" pitchFamily="2" charset="-122"/>
              </a:rPr>
              <a:t>方程可简略表示成：</a:t>
            </a:r>
          </a:p>
        </p:txBody>
      </p:sp>
      <p:graphicFrame>
        <p:nvGraphicFramePr>
          <p:cNvPr id="157702" name="Object 6"/>
          <p:cNvGraphicFramePr>
            <a:graphicFrameLocks noChangeAspect="1"/>
          </p:cNvGraphicFramePr>
          <p:nvPr/>
        </p:nvGraphicFramePr>
        <p:xfrm>
          <a:off x="4192588" y="4419600"/>
          <a:ext cx="1603375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Equation" r:id="rId3" imgW="507960" imgH="241200" progId="Equation.DSMT4">
                  <p:embed/>
                </p:oleObj>
              </mc:Choice>
              <mc:Fallback>
                <p:oleObj name="Equation" r:id="rId3" imgW="507960" imgH="241200" progId="Equation.DSMT4">
                  <p:embed/>
                  <p:pic>
                    <p:nvPicPr>
                      <p:cNvPr id="15770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2588" y="4419600"/>
                        <a:ext cx="1603375" cy="70485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CD2605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03" name="Text Box 7"/>
          <p:cNvSpPr txBox="1">
            <a:spLocks noChangeArrowheads="1"/>
          </p:cNvSpPr>
          <p:nvPr/>
        </p:nvSpPr>
        <p:spPr bwMode="auto">
          <a:xfrm>
            <a:off x="609600" y="5486400"/>
            <a:ext cx="800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b="1">
                <a:solidFill>
                  <a:srgbClr val="0000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这就是以单位体积的流体质量为基准的</a:t>
            </a:r>
            <a:r>
              <a:rPr lang="zh-CN" altLang="en-US" b="1">
                <a:solidFill>
                  <a:srgbClr val="CD2605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牛顿第二运动定律</a:t>
            </a:r>
          </a:p>
        </p:txBody>
      </p:sp>
      <p:graphicFrame>
        <p:nvGraphicFramePr>
          <p:cNvPr id="157704" name="Object 8"/>
          <p:cNvGraphicFramePr>
            <a:graphicFrameLocks noChangeAspect="1"/>
          </p:cNvGraphicFramePr>
          <p:nvPr/>
        </p:nvGraphicFramePr>
        <p:xfrm>
          <a:off x="4032250" y="1973263"/>
          <a:ext cx="1935163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Equation" r:id="rId5" imgW="825480" imgH="228600" progId="Equation.3">
                  <p:embed/>
                </p:oleObj>
              </mc:Choice>
              <mc:Fallback>
                <p:oleObj name="Equation" r:id="rId5" imgW="825480" imgH="228600" progId="Equation.3">
                  <p:embed/>
                  <p:pic>
                    <p:nvPicPr>
                      <p:cNvPr id="15770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2250" y="1973263"/>
                        <a:ext cx="1935163" cy="538162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282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8"/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B5584F-176D-4446-A54B-464F0915967B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2474884" y="419101"/>
            <a:ext cx="512145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1.Navier-</a:t>
            </a:r>
            <a:r>
              <a:rPr lang="en-US" altLang="zh-CN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Stokes</a:t>
            </a:r>
            <a:r>
              <a:rPr lang="zh-CN" altLang="en-US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方程简介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00" b="1" i="0" u="none" strike="noStrike" kern="1200" cap="none" spc="0" normalizeH="0" baseline="0" noProof="0">
              <a:ln>
                <a:noFill/>
              </a:ln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97" name="Rectangle 6"/>
          <p:cNvSpPr>
            <a:spLocks noChangeArrowheads="1"/>
          </p:cNvSpPr>
          <p:nvPr/>
        </p:nvSpPr>
        <p:spPr bwMode="auto">
          <a:xfrm>
            <a:off x="0" y="288925"/>
            <a:ext cx="1128713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</a:t>
            </a:r>
            <a:r>
              <a:rPr kumimoji="0" lang="en-US" altLang="zh-CN" sz="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00" b="1" i="0" u="none" strike="noStrike" kern="1200" cap="none" spc="0" normalizeH="0" baseline="0" noProof="0">
              <a:ln>
                <a:noFill/>
              </a:ln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00" b="1" i="0" u="none" strike="noStrike" kern="1200" cap="none" spc="0" normalizeH="0" baseline="0" noProof="0">
              <a:ln>
                <a:noFill/>
              </a:ln>
              <a:solidFill>
                <a:srgbClr val="0033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B0D5B8-E01F-FA47-9886-5FF0E2ED49CF}"/>
              </a:ext>
            </a:extLst>
          </p:cNvPr>
          <p:cNvSpPr txBox="1"/>
          <p:nvPr/>
        </p:nvSpPr>
        <p:spPr>
          <a:xfrm>
            <a:off x="152400" y="1628800"/>
            <a:ext cx="89916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lnSpc>
                <a:spcPct val="90000"/>
              </a:lnSpc>
              <a:buClr>
                <a:srgbClr val="CC0000"/>
              </a:buClr>
            </a:pPr>
            <a:r>
              <a:rPr lang="zh-CN" altLang="en-US" sz="2800" dirty="0">
                <a:solidFill>
                  <a:srgbClr val="31030E"/>
                </a:solidFill>
                <a:latin typeface="Cambria Math" panose="02040503050406030204" pitchFamily="18" charset="0"/>
                <a:ea typeface="方正宋刻本秀楷简体" panose="02000000000000000000" pitchFamily="2" charset="-122"/>
              </a:rPr>
              <a:t>流体运动微分方程</a:t>
            </a:r>
            <a:r>
              <a:rPr lang="en-US" altLang="zh-CN" sz="2800" dirty="0">
                <a:solidFill>
                  <a:srgbClr val="31030E"/>
                </a:solidFill>
                <a:latin typeface="Cambria Math" panose="02040503050406030204" pitchFamily="18" charset="0"/>
                <a:ea typeface="方正宋刻本秀楷简体" panose="02000000000000000000" pitchFamily="2" charset="-122"/>
              </a:rPr>
              <a:t>——</a:t>
            </a:r>
            <a:r>
              <a:rPr lang="en-US" altLang="zh-CN" sz="2800" dirty="0" err="1">
                <a:solidFill>
                  <a:srgbClr val="CD2605"/>
                </a:solidFill>
                <a:latin typeface="Cambria Math" panose="02040503050406030204" pitchFamily="18" charset="0"/>
                <a:ea typeface="方正宋刻本秀楷简体" panose="02000000000000000000" pitchFamily="2" charset="-122"/>
              </a:rPr>
              <a:t>Navier</a:t>
            </a:r>
            <a:r>
              <a:rPr lang="zh-CN" altLang="en-US" sz="2800" dirty="0">
                <a:solidFill>
                  <a:srgbClr val="CD2605"/>
                </a:solidFill>
                <a:latin typeface="Cambria Math" panose="02040503050406030204" pitchFamily="18" charset="0"/>
                <a:ea typeface="方正宋刻本秀楷简体" panose="02000000000000000000" pitchFamily="2" charset="-122"/>
              </a:rPr>
              <a:t>－</a:t>
            </a:r>
            <a:r>
              <a:rPr lang="en-US" altLang="zh-CN" sz="2800" dirty="0">
                <a:solidFill>
                  <a:srgbClr val="CD2605"/>
                </a:solidFill>
                <a:latin typeface="Cambria Math" panose="02040503050406030204" pitchFamily="18" charset="0"/>
                <a:ea typeface="方正宋刻本秀楷简体" panose="02000000000000000000" pitchFamily="2" charset="-122"/>
              </a:rPr>
              <a:t>Stokes</a:t>
            </a:r>
            <a:r>
              <a:rPr lang="zh-CN" altLang="en-US" sz="2800" dirty="0" smtClean="0">
                <a:solidFill>
                  <a:srgbClr val="CD2605"/>
                </a:solidFill>
                <a:latin typeface="Cambria Math" panose="02040503050406030204" pitchFamily="18" charset="0"/>
                <a:ea typeface="方正宋刻本秀楷简体" panose="02000000000000000000" pitchFamily="2" charset="-122"/>
              </a:rPr>
              <a:t>方程</a:t>
            </a:r>
            <a:endParaRPr lang="zh-CN" altLang="en-US" sz="2800" dirty="0">
              <a:solidFill>
                <a:schemeClr val="tx2"/>
              </a:solidFill>
              <a:latin typeface="Cambria Math" panose="02040503050406030204" pitchFamily="18" charset="0"/>
              <a:ea typeface="方正宋刻本秀楷简体" panose="020000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444637"/>
            <a:ext cx="6355187" cy="8594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817" y="3639796"/>
            <a:ext cx="5058765" cy="85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6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Text Box 2"/>
          <p:cNvSpPr txBox="1">
            <a:spLocks noChangeArrowheads="1"/>
          </p:cNvSpPr>
          <p:nvPr/>
        </p:nvSpPr>
        <p:spPr bwMode="auto">
          <a:xfrm>
            <a:off x="296863" y="1087979"/>
            <a:ext cx="60118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rgbClr val="CD26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常见条件下</a:t>
            </a:r>
            <a:r>
              <a:rPr lang="en-US" altLang="zh-CN" sz="2800" b="1" dirty="0">
                <a:solidFill>
                  <a:srgbClr val="CD26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2800" b="1" dirty="0">
                <a:solidFill>
                  <a:srgbClr val="CD2605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－</a:t>
            </a:r>
            <a:r>
              <a:rPr lang="en-US" altLang="zh-CN" sz="2800" b="1" dirty="0">
                <a:solidFill>
                  <a:srgbClr val="CD2605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</a:t>
            </a:r>
            <a:r>
              <a:rPr lang="zh-CN" altLang="en-US" sz="2800" b="1" dirty="0">
                <a:solidFill>
                  <a:srgbClr val="CD2605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方程的表达形式：</a:t>
            </a:r>
            <a:endParaRPr lang="zh-CN" altLang="en-US" sz="2800" b="1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64867" name="Object 3"/>
          <p:cNvGraphicFramePr>
            <a:graphicFrameLocks noChangeAspect="1"/>
          </p:cNvGraphicFramePr>
          <p:nvPr/>
        </p:nvGraphicFramePr>
        <p:xfrm>
          <a:off x="1463675" y="2263775"/>
          <a:ext cx="6400800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Equation" r:id="rId3" imgW="3377880" imgH="482400" progId="Equation.DSMT4">
                  <p:embed/>
                </p:oleObj>
              </mc:Choice>
              <mc:Fallback>
                <p:oleObj name="Equation" r:id="rId3" imgW="3377880" imgH="482400" progId="Equation.DSMT4">
                  <p:embed/>
                  <p:pic>
                    <p:nvPicPr>
                      <p:cNvPr id="16486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3675" y="2263775"/>
                        <a:ext cx="6400800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868" name="Text Box 4"/>
          <p:cNvSpPr txBox="1">
            <a:spLocks noChangeArrowheads="1"/>
          </p:cNvSpPr>
          <p:nvPr/>
        </p:nvSpPr>
        <p:spPr bwMode="auto">
          <a:xfrm>
            <a:off x="6248400" y="0"/>
            <a:ext cx="2895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7A97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rgbClr val="CD2605"/>
                </a:solidFill>
                <a:ea typeface="华文中宋" panose="02010600040101010101" pitchFamily="2" charset="-122"/>
              </a:rPr>
              <a:t>适用于牛顿流体</a:t>
            </a:r>
            <a:endParaRPr lang="zh-CN" altLang="en-US" sz="2800" b="1" dirty="0">
              <a:solidFill>
                <a:srgbClr val="CD260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4869" name="Text Box 5"/>
          <p:cNvSpPr txBox="1">
            <a:spLocks noChangeArrowheads="1"/>
          </p:cNvSpPr>
          <p:nvPr/>
        </p:nvSpPr>
        <p:spPr bwMode="auto">
          <a:xfrm>
            <a:off x="296863" y="1655240"/>
            <a:ext cx="3941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7A97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CD2605"/>
                </a:solidFill>
                <a:ea typeface="华文中宋" panose="02010600040101010101" pitchFamily="2" charset="-122"/>
              </a:rPr>
              <a:t>常粘度条件下</a:t>
            </a:r>
            <a:r>
              <a:rPr lang="en-US" altLang="zh-CN" b="1" dirty="0">
                <a:solidFill>
                  <a:srgbClr val="CD2605"/>
                </a:solidFill>
                <a:ea typeface="华文中宋" panose="02010600040101010101" pitchFamily="2" charset="-122"/>
              </a:rPr>
              <a:t>N</a:t>
            </a:r>
            <a:r>
              <a:rPr lang="zh-CN" altLang="en-US" b="1" dirty="0">
                <a:solidFill>
                  <a:srgbClr val="CD2605"/>
                </a:solidFill>
                <a:ea typeface="华文中宋" panose="02010600040101010101" pitchFamily="2" charset="-122"/>
              </a:rPr>
              <a:t>－</a:t>
            </a:r>
            <a:r>
              <a:rPr lang="en-US" altLang="zh-CN" b="1" dirty="0">
                <a:solidFill>
                  <a:srgbClr val="CD2605"/>
                </a:solidFill>
                <a:ea typeface="华文中宋" panose="02010600040101010101" pitchFamily="2" charset="-122"/>
              </a:rPr>
              <a:t>S</a:t>
            </a:r>
            <a:r>
              <a:rPr lang="zh-CN" altLang="en-US" b="1" dirty="0">
                <a:solidFill>
                  <a:srgbClr val="CD2605"/>
                </a:solidFill>
                <a:ea typeface="华文中宋" panose="02010600040101010101" pitchFamily="2" charset="-122"/>
              </a:rPr>
              <a:t>方程：</a:t>
            </a:r>
          </a:p>
        </p:txBody>
      </p:sp>
      <p:graphicFrame>
        <p:nvGraphicFramePr>
          <p:cNvPr id="16487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4406321"/>
              </p:ext>
            </p:extLst>
          </p:nvPr>
        </p:nvGraphicFramePr>
        <p:xfrm>
          <a:off x="4557563" y="1742017"/>
          <a:ext cx="144780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Equation" r:id="rId5" imgW="647640" imgH="177480" progId="Equation.DSMT4">
                  <p:embed/>
                </p:oleObj>
              </mc:Choice>
              <mc:Fallback>
                <p:oleObj name="Equation" r:id="rId5" imgW="647640" imgH="177480" progId="Equation.DSMT4">
                  <p:embed/>
                  <p:pic>
                    <p:nvPicPr>
                      <p:cNvPr id="1648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7563" y="1742017"/>
                        <a:ext cx="1447800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71" name="Object 7"/>
          <p:cNvGraphicFramePr>
            <a:graphicFrameLocks noChangeAspect="1"/>
          </p:cNvGraphicFramePr>
          <p:nvPr/>
        </p:nvGraphicFramePr>
        <p:xfrm>
          <a:off x="1428750" y="3132138"/>
          <a:ext cx="6472238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Equation" r:id="rId7" imgW="3416040" imgH="533160" progId="Equation.DSMT4">
                  <p:embed/>
                </p:oleObj>
              </mc:Choice>
              <mc:Fallback>
                <p:oleObj name="Equation" r:id="rId7" imgW="3416040" imgH="533160" progId="Equation.DSMT4">
                  <p:embed/>
                  <p:pic>
                    <p:nvPicPr>
                      <p:cNvPr id="16487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0" y="3132138"/>
                        <a:ext cx="6472238" cy="960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872" name="Object 8"/>
          <p:cNvGraphicFramePr>
            <a:graphicFrameLocks noChangeAspect="1"/>
          </p:cNvGraphicFramePr>
          <p:nvPr/>
        </p:nvGraphicFramePr>
        <p:xfrm>
          <a:off x="1387475" y="4103688"/>
          <a:ext cx="6376988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Equation" r:id="rId9" imgW="3365280" imgH="482400" progId="Equation.DSMT4">
                  <p:embed/>
                </p:oleObj>
              </mc:Choice>
              <mc:Fallback>
                <p:oleObj name="Equation" r:id="rId9" imgW="3365280" imgH="482400" progId="Equation.DSMT4">
                  <p:embed/>
                  <p:pic>
                    <p:nvPicPr>
                      <p:cNvPr id="16487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7475" y="4103688"/>
                        <a:ext cx="6376988" cy="86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873" name="Text Box 9"/>
          <p:cNvSpPr txBox="1">
            <a:spLocks noChangeArrowheads="1"/>
          </p:cNvSpPr>
          <p:nvPr/>
        </p:nvSpPr>
        <p:spPr bwMode="auto">
          <a:xfrm>
            <a:off x="762000" y="5181600"/>
            <a:ext cx="2370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矢量形式：</a:t>
            </a:r>
          </a:p>
        </p:txBody>
      </p:sp>
      <p:graphicFrame>
        <p:nvGraphicFramePr>
          <p:cNvPr id="164874" name="Object 10"/>
          <p:cNvGraphicFramePr>
            <a:graphicFrameLocks noChangeAspect="1"/>
          </p:cNvGraphicFramePr>
          <p:nvPr/>
        </p:nvGraphicFramePr>
        <p:xfrm>
          <a:off x="2743200" y="5562600"/>
          <a:ext cx="4259263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Equation" r:id="rId11" imgW="2247840" imgH="457200" progId="Equation.DSMT4">
                  <p:embed/>
                </p:oleObj>
              </mc:Choice>
              <mc:Fallback>
                <p:oleObj name="Equation" r:id="rId11" imgW="2247840" imgH="457200" progId="Equation.DSMT4">
                  <p:embed/>
                  <p:pic>
                    <p:nvPicPr>
                      <p:cNvPr id="164874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5562600"/>
                        <a:ext cx="4259263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037517" y="453793"/>
            <a:ext cx="50769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1.Navier-Stokes</a:t>
            </a:r>
            <a:r>
              <a:rPr lang="zh-CN" altLang="en-US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方程简介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11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89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656184"/>
              </p:ext>
            </p:extLst>
          </p:nvPr>
        </p:nvGraphicFramePr>
        <p:xfrm>
          <a:off x="1871911" y="2220434"/>
          <a:ext cx="5102225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8" name="Equation" r:id="rId3" imgW="2692080" imgH="482400" progId="Equation.DSMT4">
                  <p:embed/>
                </p:oleObj>
              </mc:Choice>
              <mc:Fallback>
                <p:oleObj name="Equation" r:id="rId3" imgW="2692080" imgH="482400" progId="Equation.DSMT4">
                  <p:embed/>
                  <p:pic>
                    <p:nvPicPr>
                      <p:cNvPr id="16589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911" y="2220434"/>
                        <a:ext cx="5102225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891" name="Text Box 3"/>
          <p:cNvSpPr txBox="1">
            <a:spLocks noChangeArrowheads="1"/>
          </p:cNvSpPr>
          <p:nvPr/>
        </p:nvSpPr>
        <p:spPr bwMode="auto">
          <a:xfrm>
            <a:off x="6248400" y="0"/>
            <a:ext cx="2895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7A97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800" b="1">
                <a:solidFill>
                  <a:srgbClr val="CD2605"/>
                </a:solidFill>
                <a:ea typeface="华文中宋" panose="02010600040101010101" pitchFamily="2" charset="-122"/>
              </a:rPr>
              <a:t>适用于牛顿流体</a:t>
            </a:r>
            <a:endParaRPr lang="zh-CN" altLang="en-US" sz="2800" b="1">
              <a:solidFill>
                <a:srgbClr val="CD2605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5892" name="Text Box 4"/>
          <p:cNvSpPr txBox="1">
            <a:spLocks noChangeArrowheads="1"/>
          </p:cNvSpPr>
          <p:nvPr/>
        </p:nvSpPr>
        <p:spPr bwMode="auto">
          <a:xfrm>
            <a:off x="0" y="1373344"/>
            <a:ext cx="49323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7A97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rgbClr val="CD2605"/>
                </a:solidFill>
                <a:ea typeface="华文中宋" panose="02010600040101010101" pitchFamily="2" charset="-122"/>
              </a:rPr>
              <a:t>不可压缩流体的</a:t>
            </a:r>
            <a:r>
              <a:rPr lang="en-US" altLang="zh-CN" sz="2800" b="1" dirty="0">
                <a:solidFill>
                  <a:srgbClr val="CD2605"/>
                </a:solidFill>
                <a:ea typeface="华文中宋" panose="02010600040101010101" pitchFamily="2" charset="-122"/>
              </a:rPr>
              <a:t>N</a:t>
            </a:r>
            <a:r>
              <a:rPr lang="zh-CN" altLang="en-US" sz="2800" b="1" dirty="0">
                <a:solidFill>
                  <a:srgbClr val="CD2605"/>
                </a:solidFill>
                <a:ea typeface="华文中宋" panose="02010600040101010101" pitchFamily="2" charset="-122"/>
              </a:rPr>
              <a:t>－</a:t>
            </a:r>
            <a:r>
              <a:rPr lang="en-US" altLang="zh-CN" sz="2800" b="1" dirty="0">
                <a:solidFill>
                  <a:srgbClr val="CD2605"/>
                </a:solidFill>
                <a:ea typeface="华文中宋" panose="02010600040101010101" pitchFamily="2" charset="-122"/>
              </a:rPr>
              <a:t>S</a:t>
            </a:r>
            <a:r>
              <a:rPr lang="zh-CN" altLang="en-US" sz="2800" b="1" dirty="0">
                <a:solidFill>
                  <a:srgbClr val="CD2605"/>
                </a:solidFill>
                <a:ea typeface="华文中宋" panose="02010600040101010101" pitchFamily="2" charset="-122"/>
              </a:rPr>
              <a:t>方程：</a:t>
            </a:r>
          </a:p>
        </p:txBody>
      </p:sp>
      <p:graphicFrame>
        <p:nvGraphicFramePr>
          <p:cNvPr id="16589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240959"/>
              </p:ext>
            </p:extLst>
          </p:nvPr>
        </p:nvGraphicFramePr>
        <p:xfrm>
          <a:off x="4800600" y="1446369"/>
          <a:ext cx="144780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" name="Equation" r:id="rId5" imgW="647640" imgH="177480" progId="Equation.DSMT4">
                  <p:embed/>
                </p:oleObj>
              </mc:Choice>
              <mc:Fallback>
                <p:oleObj name="Equation" r:id="rId5" imgW="647640" imgH="177480" progId="Equation.DSMT4">
                  <p:embed/>
                  <p:pic>
                    <p:nvPicPr>
                      <p:cNvPr id="16589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446369"/>
                        <a:ext cx="1447800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89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76326"/>
              </p:ext>
            </p:extLst>
          </p:nvPr>
        </p:nvGraphicFramePr>
        <p:xfrm>
          <a:off x="1871911" y="3129517"/>
          <a:ext cx="5149850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0" name="Equation" r:id="rId7" imgW="2717640" imgH="533160" progId="Equation.DSMT4">
                  <p:embed/>
                </p:oleObj>
              </mc:Choice>
              <mc:Fallback>
                <p:oleObj name="Equation" r:id="rId7" imgW="2717640" imgH="533160" progId="Equation.DSMT4">
                  <p:embed/>
                  <p:pic>
                    <p:nvPicPr>
                      <p:cNvPr id="16589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1911" y="3129517"/>
                        <a:ext cx="5149850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89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799885"/>
              </p:ext>
            </p:extLst>
          </p:nvPr>
        </p:nvGraphicFramePr>
        <p:xfrm>
          <a:off x="1930255" y="4130675"/>
          <a:ext cx="5078412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" name="Equation" r:id="rId9" imgW="2679480" imgH="482400" progId="Equation.DSMT4">
                  <p:embed/>
                </p:oleObj>
              </mc:Choice>
              <mc:Fallback>
                <p:oleObj name="Equation" r:id="rId9" imgW="2679480" imgH="482400" progId="Equation.DSMT4">
                  <p:embed/>
                  <p:pic>
                    <p:nvPicPr>
                      <p:cNvPr id="16589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0255" y="4130675"/>
                        <a:ext cx="5078412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896" name="Text Box 8"/>
          <p:cNvSpPr txBox="1">
            <a:spLocks noChangeArrowheads="1"/>
          </p:cNvSpPr>
          <p:nvPr/>
        </p:nvSpPr>
        <p:spPr bwMode="auto">
          <a:xfrm>
            <a:off x="827584" y="4953000"/>
            <a:ext cx="25638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矢量形式：</a:t>
            </a:r>
          </a:p>
        </p:txBody>
      </p:sp>
      <p:graphicFrame>
        <p:nvGraphicFramePr>
          <p:cNvPr id="16589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883104"/>
              </p:ext>
            </p:extLst>
          </p:nvPr>
        </p:nvGraphicFramePr>
        <p:xfrm>
          <a:off x="3176587" y="5472113"/>
          <a:ext cx="27908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2" name="Equation" r:id="rId11" imgW="1473120" imgH="457200" progId="Equation.DSMT4">
                  <p:embed/>
                </p:oleObj>
              </mc:Choice>
              <mc:Fallback>
                <p:oleObj name="Equation" r:id="rId11" imgW="1473120" imgH="457200" progId="Equation.DSMT4">
                  <p:embed/>
                  <p:pic>
                    <p:nvPicPr>
                      <p:cNvPr id="16589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6587" y="5472113"/>
                        <a:ext cx="2790825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033548" y="472061"/>
            <a:ext cx="50769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1.Navier-Stokes</a:t>
            </a:r>
            <a:r>
              <a:rPr lang="zh-CN" altLang="en-US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方程简介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37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6914" name="Object 2"/>
          <p:cNvGraphicFramePr>
            <a:graphicFrameLocks noChangeAspect="1"/>
          </p:cNvGraphicFramePr>
          <p:nvPr/>
        </p:nvGraphicFramePr>
        <p:xfrm>
          <a:off x="838200" y="1447800"/>
          <a:ext cx="7988300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6" name="Equation" r:id="rId4" imgW="4216320" imgH="482400" progId="Equation.DSMT4">
                  <p:embed/>
                </p:oleObj>
              </mc:Choice>
              <mc:Fallback>
                <p:oleObj name="Equation" r:id="rId4" imgW="4216320" imgH="482400" progId="Equation.DSMT4">
                  <p:embed/>
                  <p:pic>
                    <p:nvPicPr>
                      <p:cNvPr id="16691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447800"/>
                        <a:ext cx="7988300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16" name="Text Box 4"/>
          <p:cNvSpPr txBox="1">
            <a:spLocks noChangeArrowheads="1"/>
          </p:cNvSpPr>
          <p:nvPr/>
        </p:nvSpPr>
        <p:spPr bwMode="auto">
          <a:xfrm>
            <a:off x="103482" y="528638"/>
            <a:ext cx="70469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7A97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800" b="1" dirty="0">
                <a:solidFill>
                  <a:srgbClr val="CD2605"/>
                </a:solidFill>
                <a:ea typeface="华文中宋" panose="02010600040101010101" pitchFamily="2" charset="-122"/>
              </a:rPr>
              <a:t>常粘度条件下不可压缩流体的</a:t>
            </a:r>
            <a:r>
              <a:rPr lang="en-US" altLang="zh-CN" sz="2800" b="1" dirty="0">
                <a:solidFill>
                  <a:srgbClr val="CD2605"/>
                </a:solidFill>
                <a:ea typeface="华文中宋" panose="02010600040101010101" pitchFamily="2" charset="-122"/>
              </a:rPr>
              <a:t>N</a:t>
            </a:r>
            <a:r>
              <a:rPr lang="zh-CN" altLang="en-US" sz="2800" b="1" dirty="0">
                <a:solidFill>
                  <a:srgbClr val="CD2605"/>
                </a:solidFill>
                <a:ea typeface="华文中宋" panose="02010600040101010101" pitchFamily="2" charset="-122"/>
              </a:rPr>
              <a:t>－</a:t>
            </a:r>
            <a:r>
              <a:rPr lang="en-US" altLang="zh-CN" sz="2800" b="1" dirty="0">
                <a:solidFill>
                  <a:srgbClr val="CD2605"/>
                </a:solidFill>
                <a:ea typeface="华文中宋" panose="02010600040101010101" pitchFamily="2" charset="-122"/>
              </a:rPr>
              <a:t>S</a:t>
            </a:r>
            <a:r>
              <a:rPr lang="zh-CN" altLang="en-US" sz="2800" b="1" dirty="0">
                <a:solidFill>
                  <a:srgbClr val="CD2605"/>
                </a:solidFill>
                <a:ea typeface="华文中宋" panose="02010600040101010101" pitchFamily="2" charset="-122"/>
              </a:rPr>
              <a:t>方程：</a:t>
            </a:r>
          </a:p>
        </p:txBody>
      </p:sp>
      <p:graphicFrame>
        <p:nvGraphicFramePr>
          <p:cNvPr id="166917" name="Object 5"/>
          <p:cNvGraphicFramePr>
            <a:graphicFrameLocks noChangeAspect="1"/>
          </p:cNvGraphicFramePr>
          <p:nvPr/>
        </p:nvGraphicFramePr>
        <p:xfrm>
          <a:off x="6553200" y="635000"/>
          <a:ext cx="144780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7" name="Equation" r:id="rId6" imgW="647640" imgH="177480" progId="Equation.DSMT4">
                  <p:embed/>
                </p:oleObj>
              </mc:Choice>
              <mc:Fallback>
                <p:oleObj name="Equation" r:id="rId6" imgW="647640" imgH="177480" progId="Equation.DSMT4">
                  <p:embed/>
                  <p:pic>
                    <p:nvPicPr>
                      <p:cNvPr id="1669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635000"/>
                        <a:ext cx="1447800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18" name="Object 6"/>
          <p:cNvGraphicFramePr>
            <a:graphicFrameLocks noChangeAspect="1"/>
          </p:cNvGraphicFramePr>
          <p:nvPr/>
        </p:nvGraphicFramePr>
        <p:xfrm>
          <a:off x="838200" y="2362200"/>
          <a:ext cx="8085138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8" name="Equation" r:id="rId8" imgW="4267080" imgH="533160" progId="Equation.DSMT4">
                  <p:embed/>
                </p:oleObj>
              </mc:Choice>
              <mc:Fallback>
                <p:oleObj name="Equation" r:id="rId8" imgW="4267080" imgH="533160" progId="Equation.DSMT4">
                  <p:embed/>
                  <p:pic>
                    <p:nvPicPr>
                      <p:cNvPr id="1669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362200"/>
                        <a:ext cx="8085138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6919" name="Object 7"/>
          <p:cNvGraphicFramePr>
            <a:graphicFrameLocks noChangeAspect="1"/>
          </p:cNvGraphicFramePr>
          <p:nvPr/>
        </p:nvGraphicFramePr>
        <p:xfrm>
          <a:off x="838200" y="3429000"/>
          <a:ext cx="7942263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9" name="Equation" r:id="rId10" imgW="4190760" imgH="482400" progId="Equation.DSMT4">
                  <p:embed/>
                </p:oleObj>
              </mc:Choice>
              <mc:Fallback>
                <p:oleObj name="Equation" r:id="rId10" imgW="4190760" imgH="482400" progId="Equation.DSMT4">
                  <p:embed/>
                  <p:pic>
                    <p:nvPicPr>
                      <p:cNvPr id="16691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429000"/>
                        <a:ext cx="7942263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20" name="Text Box 8"/>
          <p:cNvSpPr txBox="1">
            <a:spLocks noChangeArrowheads="1"/>
          </p:cNvSpPr>
          <p:nvPr/>
        </p:nvSpPr>
        <p:spPr bwMode="auto">
          <a:xfrm>
            <a:off x="228600" y="4343400"/>
            <a:ext cx="243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800" b="1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矢量形式：</a:t>
            </a:r>
          </a:p>
        </p:txBody>
      </p:sp>
      <p:sp>
        <p:nvSpPr>
          <p:cNvPr id="166921" name="Rectangle 9"/>
          <p:cNvSpPr>
            <a:spLocks noChangeArrowheads="1"/>
          </p:cNvSpPr>
          <p:nvPr/>
        </p:nvSpPr>
        <p:spPr bwMode="auto">
          <a:xfrm>
            <a:off x="4479925" y="3132138"/>
            <a:ext cx="184150" cy="59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endParaRPr lang="zh-CN" altLang="zh-CN" sz="3300"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166922" name="Object 10"/>
          <p:cNvGraphicFramePr>
            <a:graphicFrameLocks noChangeAspect="1"/>
          </p:cNvGraphicFramePr>
          <p:nvPr/>
        </p:nvGraphicFramePr>
        <p:xfrm>
          <a:off x="6553200" y="1028700"/>
          <a:ext cx="144780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0" name="Equation" r:id="rId12" imgW="647640" imgH="177480" progId="Equation.DSMT4">
                  <p:embed/>
                </p:oleObj>
              </mc:Choice>
              <mc:Fallback>
                <p:oleObj name="Equation" r:id="rId12" imgW="647640" imgH="177480" progId="Equation.DSMT4">
                  <p:embed/>
                  <p:pic>
                    <p:nvPicPr>
                      <p:cNvPr id="16692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1028700"/>
                        <a:ext cx="1447800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23" name="AutoShape 11"/>
          <p:cNvSpPr>
            <a:spLocks/>
          </p:cNvSpPr>
          <p:nvPr/>
        </p:nvSpPr>
        <p:spPr bwMode="auto">
          <a:xfrm>
            <a:off x="533400" y="1752600"/>
            <a:ext cx="228600" cy="2286000"/>
          </a:xfrm>
          <a:prstGeom prst="leftBrace">
            <a:avLst>
              <a:gd name="adj1" fmla="val 83333"/>
              <a:gd name="adj2" fmla="val 50000"/>
            </a:avLst>
          </a:prstGeom>
          <a:noFill/>
          <a:ln w="38100">
            <a:solidFill>
              <a:srgbClr val="CD2605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 sz="1800">
              <a:solidFill>
                <a:srgbClr val="CD2605"/>
              </a:solidFill>
            </a:endParaRPr>
          </a:p>
        </p:txBody>
      </p:sp>
      <p:grpSp>
        <p:nvGrpSpPr>
          <p:cNvPr id="166924" name="Group 12"/>
          <p:cNvGrpSpPr>
            <a:grpSpLocks/>
          </p:cNvGrpSpPr>
          <p:nvPr/>
        </p:nvGrpSpPr>
        <p:grpSpPr bwMode="auto">
          <a:xfrm>
            <a:off x="1930400" y="4572000"/>
            <a:ext cx="4271963" cy="860425"/>
            <a:chOff x="1408" y="3072"/>
            <a:chExt cx="2691" cy="542"/>
          </a:xfrm>
        </p:grpSpPr>
        <p:graphicFrame>
          <p:nvGraphicFramePr>
            <p:cNvPr id="166925" name="Object 13"/>
            <p:cNvGraphicFramePr>
              <a:graphicFrameLocks noChangeAspect="1"/>
            </p:cNvGraphicFramePr>
            <p:nvPr/>
          </p:nvGraphicFramePr>
          <p:xfrm>
            <a:off x="1440" y="3072"/>
            <a:ext cx="2640" cy="5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81" name="Equation" r:id="rId14" imgW="2031840" imgH="457200" progId="Equation.DSMT4">
                    <p:embed/>
                  </p:oleObj>
                </mc:Choice>
                <mc:Fallback>
                  <p:oleObj name="Equation" r:id="rId14" imgW="2031840" imgH="457200" progId="Equation.DSMT4">
                    <p:embed/>
                    <p:pic>
                      <p:nvPicPr>
                        <p:cNvPr id="166925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3072"/>
                          <a:ext cx="2640" cy="5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chemeClr val="tx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6926" name="Rectangle 14"/>
            <p:cNvSpPr>
              <a:spLocks noChangeArrowheads="1"/>
            </p:cNvSpPr>
            <p:nvPr/>
          </p:nvSpPr>
          <p:spPr bwMode="auto">
            <a:xfrm>
              <a:off x="2976" y="3072"/>
              <a:ext cx="499" cy="54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27" name="Rectangle 15"/>
            <p:cNvSpPr>
              <a:spLocks noChangeArrowheads="1"/>
            </p:cNvSpPr>
            <p:nvPr/>
          </p:nvSpPr>
          <p:spPr bwMode="auto">
            <a:xfrm>
              <a:off x="3600" y="3120"/>
              <a:ext cx="499" cy="384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28" name="Rectangle 16"/>
            <p:cNvSpPr>
              <a:spLocks noChangeArrowheads="1"/>
            </p:cNvSpPr>
            <p:nvPr/>
          </p:nvSpPr>
          <p:spPr bwMode="auto">
            <a:xfrm>
              <a:off x="1872" y="3120"/>
              <a:ext cx="624" cy="384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29" name="Rectangle 17"/>
            <p:cNvSpPr>
              <a:spLocks noChangeArrowheads="1"/>
            </p:cNvSpPr>
            <p:nvPr/>
          </p:nvSpPr>
          <p:spPr bwMode="auto">
            <a:xfrm>
              <a:off x="1408" y="3072"/>
              <a:ext cx="336" cy="480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930" name="Rectangle 18"/>
            <p:cNvSpPr>
              <a:spLocks noChangeArrowheads="1"/>
            </p:cNvSpPr>
            <p:nvPr/>
          </p:nvSpPr>
          <p:spPr bwMode="auto">
            <a:xfrm>
              <a:off x="2640" y="3120"/>
              <a:ext cx="192" cy="384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66931" name="Line 19"/>
          <p:cNvSpPr>
            <a:spLocks noChangeShapeType="1"/>
          </p:cNvSpPr>
          <p:nvPr/>
        </p:nvSpPr>
        <p:spPr bwMode="auto">
          <a:xfrm>
            <a:off x="2108200" y="53467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6932" name="Line 20"/>
          <p:cNvSpPr>
            <a:spLocks noChangeShapeType="1"/>
          </p:cNvSpPr>
          <p:nvPr/>
        </p:nvSpPr>
        <p:spPr bwMode="auto">
          <a:xfrm flipH="1">
            <a:off x="1574800" y="56515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6933" name="Rectangle 21"/>
          <p:cNvSpPr>
            <a:spLocks noChangeArrowheads="1"/>
          </p:cNvSpPr>
          <p:nvPr/>
        </p:nvSpPr>
        <p:spPr bwMode="auto">
          <a:xfrm>
            <a:off x="50800" y="5181600"/>
            <a:ext cx="17526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000" b="1" dirty="0"/>
              <a:t>非定常项</a:t>
            </a:r>
          </a:p>
          <a:p>
            <a:pPr algn="ctr"/>
            <a:r>
              <a:rPr lang="zh-CN" altLang="en-US" sz="2000" b="1" dirty="0"/>
              <a:t>定常流动为</a:t>
            </a:r>
            <a:r>
              <a:rPr lang="en-US" altLang="zh-CN" sz="2000" b="1" dirty="0"/>
              <a:t>0</a:t>
            </a:r>
          </a:p>
          <a:p>
            <a:pPr algn="ctr"/>
            <a:r>
              <a:rPr lang="zh-CN" altLang="en-US" sz="2000" b="1" dirty="0"/>
              <a:t>静止流场为</a:t>
            </a:r>
            <a:r>
              <a:rPr lang="en-US" altLang="zh-CN" sz="2000" b="1" dirty="0"/>
              <a:t>0</a:t>
            </a:r>
          </a:p>
        </p:txBody>
      </p:sp>
      <p:sp>
        <p:nvSpPr>
          <p:cNvPr id="166934" name="Rectangle 22"/>
          <p:cNvSpPr>
            <a:spLocks noChangeArrowheads="1"/>
          </p:cNvSpPr>
          <p:nvPr/>
        </p:nvSpPr>
        <p:spPr bwMode="auto">
          <a:xfrm>
            <a:off x="2286000" y="5664200"/>
            <a:ext cx="17526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000" b="1"/>
              <a:t>对流项</a:t>
            </a:r>
          </a:p>
          <a:p>
            <a:pPr algn="ctr"/>
            <a:r>
              <a:rPr lang="zh-CN" altLang="en-US" sz="2000" b="1"/>
              <a:t>静止流场为</a:t>
            </a:r>
            <a:r>
              <a:rPr lang="en-US" altLang="zh-CN" sz="2000" b="1"/>
              <a:t>0</a:t>
            </a:r>
          </a:p>
          <a:p>
            <a:pPr algn="ctr"/>
            <a:r>
              <a:rPr lang="zh-CN" altLang="en-US" sz="2000" b="1"/>
              <a:t>蠕变流时≈ </a:t>
            </a:r>
            <a:r>
              <a:rPr lang="en-US" altLang="zh-CN" sz="2000" b="1"/>
              <a:t>0</a:t>
            </a:r>
          </a:p>
        </p:txBody>
      </p:sp>
      <p:sp>
        <p:nvSpPr>
          <p:cNvPr id="166935" name="Rectangle 23"/>
          <p:cNvSpPr>
            <a:spLocks noChangeArrowheads="1"/>
          </p:cNvSpPr>
          <p:nvPr/>
        </p:nvSpPr>
        <p:spPr bwMode="auto">
          <a:xfrm>
            <a:off x="4267200" y="5867400"/>
            <a:ext cx="17526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000" b="1"/>
              <a:t>单位质量流体</a:t>
            </a:r>
          </a:p>
          <a:p>
            <a:pPr algn="ctr"/>
            <a:r>
              <a:rPr lang="zh-CN" altLang="en-US" sz="2000" b="1"/>
              <a:t>的体积力</a:t>
            </a:r>
          </a:p>
        </p:txBody>
      </p:sp>
      <p:sp>
        <p:nvSpPr>
          <p:cNvPr id="166936" name="Rectangle 24"/>
          <p:cNvSpPr>
            <a:spLocks noChangeArrowheads="1"/>
          </p:cNvSpPr>
          <p:nvPr/>
        </p:nvSpPr>
        <p:spPr bwMode="auto">
          <a:xfrm>
            <a:off x="6248400" y="5867400"/>
            <a:ext cx="1828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000" b="1"/>
              <a:t>单位质量流体</a:t>
            </a:r>
          </a:p>
          <a:p>
            <a:pPr algn="ctr"/>
            <a:r>
              <a:rPr lang="zh-CN" altLang="en-US" sz="2000" b="1"/>
              <a:t>的压力差</a:t>
            </a:r>
          </a:p>
        </p:txBody>
      </p:sp>
      <p:sp>
        <p:nvSpPr>
          <p:cNvPr id="166937" name="Rectangle 25"/>
          <p:cNvSpPr>
            <a:spLocks noChangeArrowheads="1"/>
          </p:cNvSpPr>
          <p:nvPr/>
        </p:nvSpPr>
        <p:spPr bwMode="auto">
          <a:xfrm>
            <a:off x="6477000" y="4495800"/>
            <a:ext cx="26670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000" b="1"/>
              <a:t>扩散项（粘性力项）</a:t>
            </a:r>
          </a:p>
          <a:p>
            <a:pPr algn="ctr"/>
            <a:r>
              <a:rPr lang="zh-CN" altLang="en-US" sz="2000" b="1"/>
              <a:t>对静止或理想流体为</a:t>
            </a:r>
            <a:r>
              <a:rPr lang="en-US" altLang="zh-CN" sz="2000" b="1"/>
              <a:t>0</a:t>
            </a:r>
          </a:p>
          <a:p>
            <a:pPr algn="ctr"/>
            <a:r>
              <a:rPr lang="zh-CN" altLang="en-US" sz="2000" b="1"/>
              <a:t>高速非边界层问题≈</a:t>
            </a:r>
            <a:r>
              <a:rPr lang="en-US" altLang="zh-CN" sz="2000" b="1"/>
              <a:t>0</a:t>
            </a:r>
          </a:p>
        </p:txBody>
      </p:sp>
      <p:sp>
        <p:nvSpPr>
          <p:cNvPr id="166938" name="Line 26"/>
          <p:cNvSpPr>
            <a:spLocks noChangeShapeType="1"/>
          </p:cNvSpPr>
          <p:nvPr/>
        </p:nvSpPr>
        <p:spPr bwMode="auto">
          <a:xfrm>
            <a:off x="3073400" y="52578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6939" name="Line 27"/>
          <p:cNvSpPr>
            <a:spLocks noChangeShapeType="1"/>
          </p:cNvSpPr>
          <p:nvPr/>
        </p:nvSpPr>
        <p:spPr bwMode="auto">
          <a:xfrm>
            <a:off x="5130800" y="5410200"/>
            <a:ext cx="1270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6940" name="Line 28"/>
          <p:cNvSpPr>
            <a:spLocks noChangeShapeType="1"/>
          </p:cNvSpPr>
          <p:nvPr/>
        </p:nvSpPr>
        <p:spPr bwMode="auto">
          <a:xfrm>
            <a:off x="3987800" y="5257800"/>
            <a:ext cx="584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6941" name="Line 29"/>
          <p:cNvSpPr>
            <a:spLocks noChangeShapeType="1"/>
          </p:cNvSpPr>
          <p:nvPr/>
        </p:nvSpPr>
        <p:spPr bwMode="auto">
          <a:xfrm>
            <a:off x="6210300" y="49657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95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AE708-2E99-2645-8D42-0B8879441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987" y="1338446"/>
            <a:ext cx="7772400" cy="3924151"/>
          </a:xfrm>
        </p:spPr>
        <p:txBody>
          <a:bodyPr/>
          <a:lstStyle/>
          <a:p>
            <a:r>
              <a:rPr kumimoji="1" lang="zh-Hans" altLang="en-US" dirty="0"/>
              <a:t> 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361055-59CC-664C-9524-A4DF24EE8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372485"/>
            <a:ext cx="7772400" cy="112299"/>
          </a:xfrm>
        </p:spPr>
        <p:txBody>
          <a:bodyPr/>
          <a:lstStyle/>
          <a:p>
            <a:r>
              <a:rPr kumimoji="1" lang="zh-Hans" altLang="en-US" dirty="0"/>
              <a:t> </a:t>
            </a:r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A5B1E049-9A43-0341-80EB-9AAFB0550E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0368DE-5D16-4782-B747-38D0940DFC0E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0F3099-309F-DD42-A904-A2DAD2281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Han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61FA059-5034-2343-BF30-1CB1D2EE7142}"/>
                  </a:ext>
                </a:extLst>
              </p:cNvPr>
              <p:cNvSpPr txBox="1"/>
              <p:nvPr/>
            </p:nvSpPr>
            <p:spPr>
              <a:xfrm>
                <a:off x="446234" y="1518823"/>
                <a:ext cx="8697766" cy="5083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Hans" altLang="en-US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针对无量纲流场物理量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sz="28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Hans" sz="28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1" lang="en-US" altLang="zh-Hans" sz="28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Hans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=</a:t>
                </a:r>
                <a:r>
                  <a:rPr kumimoji="1" lang="en-US" altLang="zh-Hans" sz="28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sz="28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Hans" sz="28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1" lang="en-US" altLang="zh-Hans" sz="28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1" lang="en-US" altLang="zh-Hans" sz="28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Hans" sz="2800" b="0" i="1" u="none" strike="noStrike" kern="1200" cap="none" spc="0" normalizeH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Hans" sz="2800" b="0" i="1" u="none" strike="noStrike" kern="1200" cap="none" spc="0" normalizeH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Hans" sz="2800" b="0" i="1" u="none" strike="noStrike" kern="1200" cap="none" spc="0" normalizeH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Hans" sz="28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1" lang="en-US" altLang="zh-Hans" sz="2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𝑅𝑒</m:t>
                        </m:r>
                      </m:e>
                    </m:d>
                  </m:oMath>
                </a14:m>
                <a:r>
                  <a:rPr kumimoji="1" lang="zh-Hans" altLang="en-US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，和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Hans" sz="2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Hans" sz="2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1" lang="en-US" altLang="zh-Hans" sz="2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1" lang="en-US" altLang="zh-Hans" sz="26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1" lang="en-US" altLang="zh-Hans" sz="2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Hans" sz="2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1" lang="en-US" altLang="zh-Hans" sz="2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1" lang="en-US" altLang="zh-Hans" sz="28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Hans" sz="2800" b="0" i="1" u="none" strike="noStrike" kern="1200" cap="none" spc="0" normalizeH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Hans" sz="2800" b="0" i="1" u="none" strike="noStrike" kern="1200" cap="none" spc="0" normalizeH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Hans" sz="2800" b="0" i="1" u="none" strike="noStrike" kern="1200" cap="none" spc="0" normalizeH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Hans" sz="28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1" lang="en-US" altLang="zh-Hans" sz="2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𝑅𝑒</m:t>
                        </m:r>
                      </m:e>
                    </m:d>
                  </m:oMath>
                </a14:m>
                <a:endParaRPr kumimoji="1" lang="en-US" altLang="zh-Hans" sz="280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方正宋刻本秀楷简体" panose="02000000000000000000" pitchFamily="2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Hans" altLang="en-US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（特征量分别为</a:t>
                </a:r>
                <a:r>
                  <a:rPr kumimoji="1" lang="en-US" altLang="zh-Hans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U</a:t>
                </a:r>
                <a:r>
                  <a:rPr kumimoji="1" lang="zh-Hans" altLang="en-US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和</a:t>
                </a:r>
                <a14:m>
                  <m:oMath xmlns:m="http://schemas.openxmlformats.org/officeDocument/2006/math">
                    <m:r>
                      <a:rPr kumimoji="1" lang="zh-Hans" altLang="en-US" sz="26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𝜌</m:t>
                    </m:r>
                    <m:sSup>
                      <m:sSupPr>
                        <m:ctrlPr>
                          <a:rPr kumimoji="1" lang="en-US" altLang="zh-Hans" sz="2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Hans" sz="26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𝑈</m:t>
                        </m:r>
                      </m:e>
                      <m:sup>
                        <m:r>
                          <a:rPr kumimoji="1" lang="en-US" altLang="zh-Hans" sz="2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zh-CN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)</a:t>
                </a:r>
                <a:r>
                  <a:rPr kumimoji="1" lang="zh-Hans" altLang="en-US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，将其对小参数</a:t>
                </a:r>
                <a:r>
                  <a:rPr kumimoji="1" lang="en-US" altLang="zh-Hans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Re=</a:t>
                </a:r>
                <a14:m>
                  <m:oMath xmlns:m="http://schemas.openxmlformats.org/officeDocument/2006/math">
                    <m:r>
                      <a:rPr kumimoji="1" lang="zh-Hans" altLang="en-US" sz="2800" b="0" i="1" u="none" strike="noStrike" kern="1200" cap="none" spc="0" normalizeH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𝜀</m:t>
                    </m:r>
                    <m:r>
                      <a:rPr kumimoji="1" lang="zh-Hans" altLang="en-US" sz="2800" b="0" i="1" u="none" strike="noStrike" kern="1200" cap="none" spc="0" normalizeH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≪1</m:t>
                    </m:r>
                  </m:oMath>
                </a14:m>
                <a:r>
                  <a:rPr kumimoji="1" lang="zh-Hans" altLang="en-US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展开，</a:t>
                </a:r>
                <a:endParaRPr kumimoji="1" lang="en-US" altLang="zh-Hans" sz="260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方正宋刻本秀楷简体" panose="02000000000000000000" pitchFamily="2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Hans" altLang="en-US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令</a:t>
                </a:r>
                <a:r>
                  <a:rPr kumimoji="1" lang="en-US" altLang="zh-Hans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. </a:t>
                </a:r>
                <a14:m>
                  <m:oMath xmlns:m="http://schemas.openxmlformats.org/officeDocument/2006/math">
                    <m:r>
                      <a:rPr kumimoji="1" lang="en-US" altLang="zh-Hans" sz="2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   </m:t>
                    </m:r>
                    <m:sSub>
                      <m:sSubPr>
                        <m:ctrlPr>
                          <a:rPr kumimoji="1" lang="en-US" altLang="zh-Hans" sz="28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Hans" sz="28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1" lang="en-US" altLang="zh-Hans" sz="28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1" lang="en-US" altLang="zh-Hans" sz="2800" b="0" i="1" u="none" strike="noStrike" kern="1200" cap="none" spc="0" normalizeH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sSubSup>
                      <m:sSubSupPr>
                        <m:ctrlPr>
                          <a:rPr kumimoji="1" lang="en-US" altLang="zh-Hans" sz="28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zh-Hans" sz="28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1" lang="en-US" altLang="zh-Hans" sz="28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kumimoji="1" lang="en-US" altLang="zh-Hans" sz="2800" b="0" i="1" u="none" strike="noStrike" kern="1200" cap="none" spc="0" normalizeH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1" lang="en-US" altLang="zh-Hans" sz="2800" b="0" i="1" u="none" strike="noStrike" kern="1200" cap="none" spc="0" normalizeH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e>
                        </m:d>
                      </m:sup>
                    </m:sSubSup>
                    <m:r>
                      <a:rPr kumimoji="1" lang="en-US" altLang="zh-Hans" sz="28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1" lang="en-US" altLang="zh-Hans" sz="2800" b="0" i="1" u="none" strike="noStrike" kern="1200" cap="none" spc="0" normalizeH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𝜀</m:t>
                    </m:r>
                    <m:sSubSup>
                      <m:sSubSupPr>
                        <m:ctrlPr>
                          <a:rPr kumimoji="1" lang="en-US" altLang="zh-Hans" sz="28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zh-Hans" sz="28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1" lang="en-US" altLang="zh-Hans" sz="28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kumimoji="1" lang="en-US" altLang="zh-Hans" sz="2800" b="0" i="1" u="none" strike="noStrike" kern="1200" cap="none" spc="0" normalizeH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1" lang="en-US" altLang="zh-Hans" sz="2800" b="0" i="1" u="none" strike="noStrike" kern="1200" cap="none" spc="0" normalizeH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kumimoji="1" lang="en-US" altLang="zh-Hans" sz="28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Hans" sz="2800" b="0" i="1" u="none" strike="noStrike" kern="1200" cap="none" spc="0" normalizeH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Hans" sz="2800" b="0" i="1" u="none" strike="noStrike" kern="1200" cap="none" spc="0" normalizeH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Hans" sz="2800" b="0" i="1" u="none" strike="noStrike" kern="1200" cap="none" spc="0" normalizeH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Hans" sz="28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,0</m:t>
                        </m:r>
                      </m:e>
                    </m:d>
                    <m:r>
                      <a:rPr kumimoji="1" lang="en-US" altLang="zh-Hans" sz="2800" b="0" i="1" u="none" strike="noStrike" kern="1200" cap="none" spc="0" normalizeH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sSup>
                      <m:sSupPr>
                        <m:ctrlPr>
                          <a:rPr kumimoji="1" lang="en-US" altLang="zh-Hans" sz="28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Hans" sz="28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𝜀</m:t>
                        </m:r>
                      </m:e>
                      <m:sup>
                        <m:r>
                          <a:rPr kumimoji="1" lang="en-US" altLang="zh-Hans" sz="28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sSubSup>
                      <m:sSubSupPr>
                        <m:ctrlPr>
                          <a:rPr kumimoji="1" lang="en-US" altLang="zh-Hans" sz="28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1" lang="en-US" altLang="zh-Hans" sz="28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1" lang="en-US" altLang="zh-Hans" sz="28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kumimoji="1" lang="en-US" altLang="zh-Hans" sz="2800" b="0" i="1" u="none" strike="noStrike" kern="1200" cap="none" spc="0" normalizeH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1" lang="en-US" altLang="zh-Hans" sz="2800" b="0" i="1" u="none" strike="noStrike" kern="1200" cap="none" spc="0" normalizeH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e>
                        </m:d>
                      </m:sup>
                    </m:sSubSup>
                    <m:r>
                      <a:rPr kumimoji="1" lang="en-US" altLang="zh-Hans" sz="2800" b="0" i="1" u="none" strike="noStrike" kern="1200" cap="none" spc="0" normalizeH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+…</m:t>
                    </m:r>
                  </m:oMath>
                </a14:m>
                <a:endParaRPr kumimoji="1" lang="en-US" altLang="zh-CN" sz="260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方正宋刻本秀楷简体" panose="02000000000000000000" pitchFamily="2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         </a:t>
                </a:r>
                <a14:m>
                  <m:oMath xmlns:m="http://schemas.openxmlformats.org/officeDocument/2006/math">
                    <m:r>
                      <a:rPr kumimoji="1" lang="en-US" altLang="zh-CN" sz="26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zh-CN" sz="26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𝑝</m:t>
                    </m:r>
                    <m:r>
                      <a:rPr kumimoji="1" lang="en-US" altLang="zh-CN" sz="26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1" lang="en-US" altLang="zh-CN" sz="2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CN" sz="2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𝜀</m:t>
                        </m:r>
                      </m:den>
                    </m:f>
                    <m:sSup>
                      <m:sSupPr>
                        <m:ctrlPr>
                          <a:rPr kumimoji="1" lang="en-US" altLang="zh-CN" sz="2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𝑝</m:t>
                        </m:r>
                      </m:e>
                      <m:sup>
                        <m:r>
                          <a:rPr kumimoji="1" lang="en-US" altLang="zh-CN" sz="2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(0)</m:t>
                        </m:r>
                      </m:sup>
                    </m:sSup>
                    <m:r>
                      <a:rPr kumimoji="1" lang="en-US" altLang="zh-CN" sz="26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sSup>
                      <m:sSupPr>
                        <m:ctrlPr>
                          <a:rPr kumimoji="1" lang="en-US" altLang="zh-CN" sz="2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𝑝</m:t>
                        </m:r>
                      </m:e>
                      <m:sup>
                        <m:d>
                          <m:dPr>
                            <m:ctrlPr>
                              <a:rPr kumimoji="1" lang="en-US" altLang="zh-CN" sz="26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1" lang="en-US" altLang="zh-CN" sz="26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kumimoji="1" lang="en-US" altLang="zh-CN" sz="26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1" lang="en-US" altLang="zh-CN" sz="26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𝜀</m:t>
                    </m:r>
                    <m:sSup>
                      <m:sSupPr>
                        <m:ctrlPr>
                          <a:rPr kumimoji="1" lang="en-US" altLang="zh-CN" sz="2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zh-CN" sz="26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𝑝</m:t>
                        </m:r>
                      </m:e>
                      <m:sup>
                        <m:d>
                          <m:dPr>
                            <m:ctrlPr>
                              <a:rPr kumimoji="1" lang="en-US" altLang="zh-CN" sz="26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1" lang="en-US" altLang="zh-CN" sz="26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kumimoji="1" lang="en-US" altLang="zh-CN" sz="26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+…</m:t>
                    </m:r>
                  </m:oMath>
                </a14:m>
                <a:endParaRPr kumimoji="1" lang="en-US" altLang="zh-CN" sz="260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方正宋刻本秀楷简体" panose="02000000000000000000" pitchFamily="2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Hans" altLang="en-US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代入无量纲的</a:t>
                </a:r>
                <a:r>
                  <a:rPr kumimoji="1" lang="en-US" altLang="zh-Hans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N-S</a:t>
                </a:r>
                <a:r>
                  <a:rPr kumimoji="1" lang="zh-Hans" altLang="en-US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方程，并按小量</a:t>
                </a:r>
                <a14:m>
                  <m:oMath xmlns:m="http://schemas.openxmlformats.org/officeDocument/2006/math">
                    <m:r>
                      <a:rPr kumimoji="1" lang="en-US" altLang="zh-CN" sz="2600" b="0" i="1" u="none" strike="noStrike" kern="1200" cap="none" spc="0" normalizeH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𝜀</m:t>
                    </m:r>
                  </m:oMath>
                </a14:m>
                <a:r>
                  <a:rPr kumimoji="1" lang="zh-Hans" altLang="en-US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的幂次整理，可得：</a:t>
                </a:r>
                <a:endParaRPr kumimoji="1" lang="en-US" altLang="zh-Hans" sz="260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方正宋刻本秀楷简体" panose="02000000000000000000" pitchFamily="2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Hans" altLang="en-US" sz="2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   </a:t>
                </a:r>
                <a:r>
                  <a:rPr kumimoji="1" lang="zh-Hans" alt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连续方程</a:t>
                </a:r>
                <a:r>
                  <a:rPr kumimoji="1" lang="zh-Hans" altLang="en-US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：</a:t>
                </a:r>
                <a:endParaRPr kumimoji="1" lang="en-US" altLang="zh-Hans" sz="180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方正宋刻本秀楷简体" panose="02000000000000000000" pitchFamily="2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Hans" altLang="en-US" sz="18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Han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Han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Han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Han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Han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kumimoji="1" lang="en-US" altLang="zh-Han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Han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Hans" sz="2400" b="0" i="1" u="none" strike="noStrike" kern="1200" cap="none" spc="0" normalizeH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Hans" sz="2400" b="0" i="1" u="none" strike="noStrike" kern="1200" cap="none" spc="0" normalizeH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kumimoji="1" lang="en-US" altLang="zh-Han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=0           </m:t>
                    </m:r>
                    <m:f>
                      <m:fPr>
                        <m:ctrlPr>
                          <a:rPr kumimoji="1" lang="en-US" altLang="zh-Han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Han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Sup>
                          <m:sSubSupPr>
                            <m:ctrlPr>
                              <a:rPr kumimoji="1" lang="en-US" altLang="zh-Han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1" lang="en-US" altLang="zh-Han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Han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kumimoji="1" lang="en-US" altLang="zh-Hans" sz="2400" b="0" i="1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Hans" sz="2400" b="0" i="1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e>
                            </m:d>
                          </m:sup>
                        </m:sSubSup>
                      </m:num>
                      <m:den>
                        <m:r>
                          <a:rPr kumimoji="1" lang="en-US" altLang="zh-Han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Han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Han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Han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kumimoji="1" lang="en-US" altLang="zh-Han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1" lang="en-US" altLang="zh-Han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𝜀</m:t>
                    </m:r>
                  </m:oMath>
                </a14:m>
                <a:r>
                  <a:rPr kumimoji="1" lang="en-US" altLang="zh-Han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方正宋刻本秀楷简体" panose="02000000000000000000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Hans" sz="24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1" lang="en-US" altLang="zh-Hans" sz="24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Sup>
                          <m:sSubSupPr>
                            <m:ctrlPr>
                              <a:rPr kumimoji="1" lang="en-US" altLang="zh-Hans" sz="2400" b="0" i="1" u="none" strike="noStrike" kern="1200" cap="none" spc="0" normalizeH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1" lang="en-US" altLang="zh-Hans" sz="2400" b="0" i="1" u="none" strike="noStrike" kern="1200" cap="none" spc="0" normalizeH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Hans" sz="2400" b="0" i="1" u="none" strike="noStrike" kern="1200" cap="none" spc="0" normalizeH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kumimoji="1" lang="en-US" altLang="zh-Hans" sz="2400" b="0" i="1" u="none" strike="noStrike" kern="1200" cap="none" spc="0" normalizeH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Hans" sz="2400" b="0" i="1" u="none" strike="noStrike" kern="1200" cap="none" spc="0" normalizeH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num>
                      <m:den>
                        <m:r>
                          <a:rPr kumimoji="1" lang="en-US" altLang="zh-Hans" sz="2400" b="0" i="1" u="none" strike="noStrike" kern="1200" cap="none" spc="0" normalizeH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𝜕</m:t>
                        </m:r>
                        <m:sSub>
                          <m:sSubPr>
                            <m:ctrlPr>
                              <a:rPr kumimoji="1" lang="en-US" altLang="zh-Hans" sz="2400" b="0" i="1" u="none" strike="noStrike" kern="1200" cap="none" spc="0" normalizeH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Hans" sz="2400" b="0" i="1" u="none" strike="noStrike" kern="1200" cap="none" spc="0" normalizeH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Hans" sz="2400" b="0" i="1" u="none" strike="noStrike" kern="1200" cap="none" spc="0" normalizeH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kumimoji="1" lang="en-US" altLang="zh-Han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1" lang="en-US" altLang="zh-Han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𝑂</m:t>
                    </m:r>
                    <m:d>
                      <m:dPr>
                        <m:ctrlPr>
                          <a:rPr kumimoji="1" lang="en-US" altLang="zh-Han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Han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zh-Han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𝜀</m:t>
                            </m:r>
                          </m:e>
                          <m:sup>
                            <m:r>
                              <a:rPr kumimoji="1" lang="en-US" altLang="zh-Hans" sz="24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kumimoji="1" lang="en-US" altLang="zh-Han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=0</m:t>
                    </m:r>
                  </m:oMath>
                </a14:m>
                <a:endParaRPr kumimoji="1" lang="zh-CN" altLang="en-US" sz="2400" b="0" i="0" u="none" strike="noStrike" kern="120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方正宋刻本秀楷简体" panose="02000000000000000000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61FA059-5034-2343-BF30-1CB1D2EE7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34" y="1518823"/>
                <a:ext cx="8697766" cy="5083186"/>
              </a:xfrm>
              <a:prstGeom prst="rect">
                <a:avLst/>
              </a:prstGeom>
              <a:blipFill>
                <a:blip r:embed="rId2"/>
                <a:stretch>
                  <a:fillRect l="-1261" t="-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033548" y="540194"/>
            <a:ext cx="50769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1.Navier-Stokes</a:t>
            </a:r>
            <a:r>
              <a:rPr lang="zh-CN" altLang="en-US" sz="3600" dirty="0" smtClean="0">
                <a:solidFill>
                  <a:schemeClr val="tx1"/>
                </a:solidFill>
                <a:latin typeface="Cambria Math" panose="02040503050406030204" pitchFamily="18" charset="0"/>
                <a:ea typeface="方正清刻本悦宋简体" panose="02000000000000000000" pitchFamily="2" charset="-122"/>
              </a:rPr>
              <a:t>方程简介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449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粒子束应用">
  <a:themeElements>
    <a:clrScheme name="粒子束应用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粒子束应用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宋体" pitchFamily="2" charset="-122"/>
          </a:defRPr>
        </a:defPPr>
      </a:lstStyle>
    </a:lnDef>
  </a:objectDefaults>
  <a:extraClrSchemeLst>
    <a:extraClrScheme>
      <a:clrScheme name="粒子束应用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粒子束应用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粒子束应用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粒子束应用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粒子束应用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粒子束应用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粒子束应用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粒子束应用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粒子束应用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粒子束应用</Template>
  <TotalTime>24164</TotalTime>
  <Words>723</Words>
  <Application>Microsoft Office PowerPoint</Application>
  <PresentationFormat>全屏显示(4:3)</PresentationFormat>
  <Paragraphs>264</Paragraphs>
  <Slides>30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6" baseType="lpstr">
      <vt:lpstr>方正宋刻本秀楷简体</vt:lpstr>
      <vt:lpstr>华文中宋</vt:lpstr>
      <vt:lpstr>隶书</vt:lpstr>
      <vt:lpstr>宋体</vt:lpstr>
      <vt:lpstr>黑体</vt:lpstr>
      <vt:lpstr>Times New Roman</vt:lpstr>
      <vt:lpstr>Wingdings</vt:lpstr>
      <vt:lpstr>Calibri</vt:lpstr>
      <vt:lpstr>方正清刻本悦宋简体</vt:lpstr>
      <vt:lpstr>楷体_GB2312</vt:lpstr>
      <vt:lpstr>Arial Black</vt:lpstr>
      <vt:lpstr>Cambria Math</vt:lpstr>
      <vt:lpstr>Arial</vt:lpstr>
      <vt:lpstr>Verdana</vt:lpstr>
      <vt:lpstr>粒子束应用</vt:lpstr>
      <vt:lpstr>Equation</vt:lpstr>
      <vt:lpstr>流体的阻力</vt:lpstr>
      <vt:lpstr>Content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正则参数摄动运动方程：  (∂u_i)/∂i+u_j  (∂u_i)/(∂x_j )=-∂p/(∂x_i )+1/Re  (∂^2 u_i)/(∂x_j ∂x_j )   (∂p^((0) ))/(∂x_i )-(∂^2 u_i^((0) ))/(∂x_j^2 )=ε((∂u_i^((0) ))/∂t+u_j^((0) )  (∂u_i)/(∂x_j )+(∂p^((1) ))/(∂x_i )-(∂^2 u_i^((1) ))/(∂x_j^2 ))+O(ε^2)  取零阶近似，略去非线性的惯性项，方程得到线性化.  Re≪1意味着粘性力量级远大于惯性力</vt:lpstr>
      <vt:lpstr> </vt:lpstr>
      <vt:lpstr>PowerPoint 演示文稿</vt:lpstr>
      <vt:lpstr> </vt:lpstr>
      <vt:lpstr>   </vt:lpstr>
      <vt:lpstr> </vt:lpstr>
      <vt:lpstr> </vt:lpstr>
      <vt:lpstr>   </vt:lpstr>
      <vt:lpstr>  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PKU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荷能离子技术在纳米科学中的应用</dc:title>
  <dc:creator>Srim</dc:creator>
  <cp:lastModifiedBy>泽鑫 王</cp:lastModifiedBy>
  <cp:revision>2190</cp:revision>
  <dcterms:created xsi:type="dcterms:W3CDTF">2006-03-29T12:27:23Z</dcterms:created>
  <dcterms:modified xsi:type="dcterms:W3CDTF">2018-05-03T10:41:54Z</dcterms:modified>
</cp:coreProperties>
</file>